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4" r:id="rId2"/>
    <p:sldId id="257" r:id="rId3"/>
    <p:sldId id="258" r:id="rId4"/>
    <p:sldId id="282" r:id="rId5"/>
    <p:sldId id="256" r:id="rId6"/>
    <p:sldId id="260" r:id="rId7"/>
    <p:sldId id="261" r:id="rId8"/>
    <p:sldId id="262" r:id="rId9"/>
    <p:sldId id="263" r:id="rId10"/>
    <p:sldId id="259" r:id="rId11"/>
    <p:sldId id="278" r:id="rId12"/>
    <p:sldId id="266" r:id="rId13"/>
    <p:sldId id="270" r:id="rId14"/>
    <p:sldId id="271" r:id="rId15"/>
    <p:sldId id="272" r:id="rId16"/>
    <p:sldId id="273" r:id="rId17"/>
    <p:sldId id="274" r:id="rId18"/>
    <p:sldId id="275" r:id="rId19"/>
    <p:sldId id="280" r:id="rId20"/>
    <p:sldId id="283"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871" autoAdjust="0"/>
  </p:normalViewPr>
  <p:slideViewPr>
    <p:cSldViewPr>
      <p:cViewPr varScale="1">
        <p:scale>
          <a:sx n="62" d="100"/>
          <a:sy n="62" d="100"/>
        </p:scale>
        <p:origin x="162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73405F-C114-4E4D-8D55-89D32D3F9E48}"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B3D32-A8E5-4C11-9CA0-6519D91DC94B}" type="slidenum">
              <a:rPr lang="en-US" smtClean="0"/>
              <a:pPr/>
              <a:t>‹#›</a:t>
            </a:fld>
            <a:endParaRPr lang="en-US"/>
          </a:p>
        </p:txBody>
      </p:sp>
    </p:spTree>
    <p:extLst>
      <p:ext uri="{BB962C8B-B14F-4D97-AF65-F5344CB8AC3E}">
        <p14:creationId xmlns:p14="http://schemas.microsoft.com/office/powerpoint/2010/main" val="402442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a:t>
            </a:fld>
            <a:endParaRPr lang="en-US" dirty="0"/>
          </a:p>
        </p:txBody>
      </p:sp>
    </p:spTree>
    <p:extLst>
      <p:ext uri="{BB962C8B-B14F-4D97-AF65-F5344CB8AC3E}">
        <p14:creationId xmlns:p14="http://schemas.microsoft.com/office/powerpoint/2010/main" val="2273717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14</a:t>
            </a:fld>
            <a:endParaRPr lang="en-US"/>
          </a:p>
        </p:txBody>
      </p:sp>
    </p:spTree>
    <p:extLst>
      <p:ext uri="{BB962C8B-B14F-4D97-AF65-F5344CB8AC3E}">
        <p14:creationId xmlns:p14="http://schemas.microsoft.com/office/powerpoint/2010/main" val="31248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 To go main menu click on back.</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15</a:t>
            </a:fld>
            <a:endParaRPr lang="en-US"/>
          </a:p>
        </p:txBody>
      </p:sp>
    </p:spTree>
    <p:extLst>
      <p:ext uri="{BB962C8B-B14F-4D97-AF65-F5344CB8AC3E}">
        <p14:creationId xmlns:p14="http://schemas.microsoft.com/office/powerpoint/2010/main" val="291997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showing the meaning teacher will</a:t>
            </a:r>
            <a:r>
              <a:rPr lang="en-US" baseline="0" dirty="0" smtClean="0"/>
              <a:t> show the picture and asked the learners to make sentence then he/she will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16</a:t>
            </a:fld>
            <a:endParaRPr lang="en-US"/>
          </a:p>
        </p:txBody>
      </p:sp>
    </p:spTree>
    <p:extLst>
      <p:ext uri="{BB962C8B-B14F-4D97-AF65-F5344CB8AC3E}">
        <p14:creationId xmlns:p14="http://schemas.microsoft.com/office/powerpoint/2010/main" val="4188905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showing the meaning teacher will</a:t>
            </a:r>
            <a:r>
              <a:rPr lang="en-US" baseline="0" dirty="0" smtClean="0"/>
              <a:t> show the picture and asked the learners to make sentence then he/she will give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17</a:t>
            </a:fld>
            <a:endParaRPr lang="en-US"/>
          </a:p>
        </p:txBody>
      </p:sp>
    </p:spTree>
    <p:extLst>
      <p:ext uri="{BB962C8B-B14F-4D97-AF65-F5344CB8AC3E}">
        <p14:creationId xmlns:p14="http://schemas.microsoft.com/office/powerpoint/2010/main" val="1441145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ask 2/3 pairs infornt</a:t>
            </a:r>
            <a:r>
              <a:rPr lang="en-US" baseline="0" dirty="0" smtClean="0"/>
              <a:t> of class for </a:t>
            </a:r>
            <a:r>
              <a:rPr lang="en-US" baseline="0" dirty="0" err="1" smtClean="0"/>
              <a:t>practise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18</a:t>
            </a:fld>
            <a:endParaRPr lang="en-US"/>
          </a:p>
        </p:txBody>
      </p:sp>
    </p:spTree>
    <p:extLst>
      <p:ext uri="{BB962C8B-B14F-4D97-AF65-F5344CB8AC3E}">
        <p14:creationId xmlns:p14="http://schemas.microsoft.com/office/powerpoint/2010/main" val="405929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3</a:t>
            </a:fld>
            <a:endParaRPr lang="en-US"/>
          </a:p>
        </p:txBody>
      </p:sp>
    </p:spTree>
    <p:extLst>
      <p:ext uri="{BB962C8B-B14F-4D97-AF65-F5344CB8AC3E}">
        <p14:creationId xmlns:p14="http://schemas.microsoft.com/office/powerpoint/2010/main" val="56324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Thise</a:t>
            </a:r>
            <a:r>
              <a:rPr lang="en-US" dirty="0" smtClean="0"/>
              <a:t> video will be</a:t>
            </a:r>
            <a:r>
              <a:rPr lang="en-US" baseline="0" dirty="0" smtClean="0"/>
              <a:t> shown for students mental preparation, to </a:t>
            </a:r>
            <a:r>
              <a:rPr lang="en-US" baseline="0" dirty="0" err="1" smtClean="0"/>
              <a:t>practise</a:t>
            </a:r>
            <a:r>
              <a:rPr lang="en-US" baseline="0" dirty="0" smtClean="0"/>
              <a:t> conversation. </a:t>
            </a:r>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4</a:t>
            </a:fld>
            <a:endParaRPr lang="en-US"/>
          </a:p>
        </p:txBody>
      </p:sp>
    </p:spTree>
    <p:extLst>
      <p:ext uri="{BB962C8B-B14F-4D97-AF65-F5344CB8AC3E}">
        <p14:creationId xmlns:p14="http://schemas.microsoft.com/office/powerpoint/2010/main" val="348564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elicit the answer from the SS then he/she will give feedback by animation.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5</a:t>
            </a:fld>
            <a:endParaRPr lang="en-US"/>
          </a:p>
        </p:txBody>
      </p:sp>
    </p:spTree>
    <p:extLst>
      <p:ext uri="{BB962C8B-B14F-4D97-AF65-F5344CB8AC3E}">
        <p14:creationId xmlns:p14="http://schemas.microsoft.com/office/powerpoint/2010/main" val="264978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elicit the answer from the SS then he/she will give feedback by animation.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6</a:t>
            </a:fld>
            <a:endParaRPr lang="en-US"/>
          </a:p>
        </p:txBody>
      </p:sp>
    </p:spTree>
    <p:extLst>
      <p:ext uri="{BB962C8B-B14F-4D97-AF65-F5344CB8AC3E}">
        <p14:creationId xmlns:p14="http://schemas.microsoft.com/office/powerpoint/2010/main" val="230463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SS  will only follow the</a:t>
            </a:r>
            <a:r>
              <a:rPr lang="en-US" baseline="0" dirty="0" smtClean="0"/>
              <a:t> conversation.</a:t>
            </a:r>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9</a:t>
            </a:fld>
            <a:endParaRPr lang="en-US"/>
          </a:p>
        </p:txBody>
      </p:sp>
    </p:spTree>
    <p:extLst>
      <p:ext uri="{BB962C8B-B14F-4D97-AF65-F5344CB8AC3E}">
        <p14:creationId xmlns:p14="http://schemas.microsoft.com/office/powerpoint/2010/main" val="112042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can ask 2/3 pairs infornt</a:t>
            </a:r>
            <a:r>
              <a:rPr lang="en-US" baseline="0" dirty="0" smtClean="0"/>
              <a:t> of class for </a:t>
            </a:r>
            <a:r>
              <a:rPr lang="en-US" baseline="0" dirty="0" err="1" smtClean="0"/>
              <a:t>practise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10</a:t>
            </a:fld>
            <a:endParaRPr lang="en-US"/>
          </a:p>
        </p:txBody>
      </p:sp>
    </p:spTree>
    <p:extLst>
      <p:ext uri="{BB962C8B-B14F-4D97-AF65-F5344CB8AC3E}">
        <p14:creationId xmlns:p14="http://schemas.microsoft.com/office/powerpoint/2010/main" val="287445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make</a:t>
            </a:r>
            <a:r>
              <a:rPr lang="en-US" baseline="0" dirty="0" smtClean="0"/>
              <a:t> it easy by discussing then he/she will give some time to do the meaning. Later he/she will show the next slide for feedback.</a:t>
            </a:r>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12</a:t>
            </a:fld>
            <a:endParaRPr lang="en-US"/>
          </a:p>
        </p:txBody>
      </p:sp>
    </p:spTree>
    <p:extLst>
      <p:ext uri="{BB962C8B-B14F-4D97-AF65-F5344CB8AC3E}">
        <p14:creationId xmlns:p14="http://schemas.microsoft.com/office/powerpoint/2010/main" val="875675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 To go main menu click on back.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6BB3D32-A8E5-4C11-9CA0-6519D91DC94B}" type="slidenum">
              <a:rPr lang="en-US" smtClean="0"/>
              <a:pPr/>
              <a:t>13</a:t>
            </a:fld>
            <a:endParaRPr lang="en-US"/>
          </a:p>
        </p:txBody>
      </p:sp>
    </p:spTree>
    <p:extLst>
      <p:ext uri="{BB962C8B-B14F-4D97-AF65-F5344CB8AC3E}">
        <p14:creationId xmlns:p14="http://schemas.microsoft.com/office/powerpoint/2010/main" val="318629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76200" y="76200"/>
            <a:ext cx="8991600" cy="6705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a:t>
            </a:r>
            <a:r>
              <a:rPr lang="en-US" sz="2400" smtClean="0"/>
              <a:t>slide </a:t>
            </a:r>
            <a:r>
              <a:rPr lang="en-US" sz="2400" smtClean="0"/>
              <a:t>notes</a:t>
            </a:r>
            <a:r>
              <a:rPr lang="en-US" sz="2400" smtClean="0"/>
              <a:t> </a:t>
            </a:r>
            <a:r>
              <a:rPr lang="en-US" sz="2400" dirty="0"/>
              <a:t>(under the every slide). </a:t>
            </a:r>
            <a:r>
              <a:rPr lang="en-US" sz="2400" dirty="0" smtClean="0"/>
              <a:t>It would be helpful to take a successful class. Thanks a 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70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743200" y="1524000"/>
            <a:ext cx="3657600" cy="3505200"/>
          </a:xfrm>
          <a:prstGeom prst="rect">
            <a:avLst/>
          </a:prstGeom>
        </p:spPr>
      </p:pic>
      <p:sp>
        <p:nvSpPr>
          <p:cNvPr id="3" name="TextBox 2"/>
          <p:cNvSpPr txBox="1"/>
          <p:nvPr/>
        </p:nvSpPr>
        <p:spPr>
          <a:xfrm>
            <a:off x="2514600" y="685800"/>
            <a:ext cx="4343400" cy="58477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3200" b="1" dirty="0" smtClean="0"/>
              <a:t>Presentation.</a:t>
            </a:r>
            <a:endParaRPr lang="en-US" sz="3200" b="1" dirty="0"/>
          </a:p>
        </p:txBody>
      </p:sp>
      <p:sp>
        <p:nvSpPr>
          <p:cNvPr id="4" name="TextBox 3"/>
          <p:cNvSpPr txBox="1"/>
          <p:nvPr/>
        </p:nvSpPr>
        <p:spPr>
          <a:xfrm>
            <a:off x="609600" y="5029200"/>
            <a:ext cx="8153400" cy="369332"/>
          </a:xfrm>
          <a:prstGeom prst="rect">
            <a:avLst/>
          </a:prstGeom>
          <a:noFill/>
        </p:spPr>
        <p:txBody>
          <a:bodyPr wrap="square" rtlCol="0">
            <a:spAutoFit/>
          </a:bodyPr>
          <a:lstStyle/>
          <a:p>
            <a:endParaRPr lang="en-US"/>
          </a:p>
        </p:txBody>
      </p:sp>
      <p:sp>
        <p:nvSpPr>
          <p:cNvPr id="7" name="TextBox 6"/>
          <p:cNvSpPr txBox="1"/>
          <p:nvPr/>
        </p:nvSpPr>
        <p:spPr>
          <a:xfrm>
            <a:off x="838200" y="4343400"/>
            <a:ext cx="7620000" cy="1384995"/>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Go to section A there are three conversations. Read  and discuss them carefully , then practise the conversations in pair.</a:t>
            </a:r>
            <a:endParaRPr lang="en-US" sz="28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4)">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381000"/>
            <a:ext cx="5105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smtClean="0"/>
              <a:t>Pair works</a:t>
            </a:r>
            <a:endParaRPr lang="en-US" sz="3200" b="1" dirty="0"/>
          </a:p>
        </p:txBody>
      </p:sp>
      <p:pic>
        <p:nvPicPr>
          <p:cNvPr id="3" name="Picture 2" descr="saad5.jpg"/>
          <p:cNvPicPr>
            <a:picLocks noChangeAspect="1"/>
          </p:cNvPicPr>
          <p:nvPr/>
        </p:nvPicPr>
        <p:blipFill>
          <a:blip r:embed="rId2"/>
          <a:stretch>
            <a:fillRect/>
          </a:stretch>
        </p:blipFill>
        <p:spPr>
          <a:xfrm>
            <a:off x="1600200" y="2133600"/>
            <a:ext cx="5638800" cy="2514600"/>
          </a:xfrm>
          <a:prstGeom prst="rect">
            <a:avLst/>
          </a:prstGeom>
        </p:spPr>
      </p:pic>
      <p:sp>
        <p:nvSpPr>
          <p:cNvPr id="4" name="Rounded Rectangular Callout 3"/>
          <p:cNvSpPr/>
          <p:nvPr/>
        </p:nvSpPr>
        <p:spPr>
          <a:xfrm>
            <a:off x="4495800" y="5410200"/>
            <a:ext cx="4343400" cy="1143000"/>
          </a:xfrm>
          <a:prstGeom prst="wedgeRoundRectCallout">
            <a:avLst>
              <a:gd name="adj1" fmla="val -75187"/>
              <a:gd name="adj2" fmla="val -17750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Hi, </a:t>
            </a:r>
            <a:r>
              <a:rPr lang="en-US" sz="2400" b="1" dirty="0" err="1" smtClean="0">
                <a:solidFill>
                  <a:srgbClr val="002060"/>
                </a:solidFill>
              </a:rPr>
              <a:t>Saad</a:t>
            </a:r>
            <a:r>
              <a:rPr lang="en-US" sz="2400" b="1" dirty="0" smtClean="0">
                <a:solidFill>
                  <a:srgbClr val="002060"/>
                </a:solidFill>
              </a:rPr>
              <a:t> ! You look very happy today.</a:t>
            </a:r>
            <a:endParaRPr lang="en-US" sz="2400" b="1" dirty="0">
              <a:solidFill>
                <a:srgbClr val="002060"/>
              </a:solidFill>
            </a:endParaRPr>
          </a:p>
        </p:txBody>
      </p:sp>
      <p:sp>
        <p:nvSpPr>
          <p:cNvPr id="5" name="Rounded Rectangular Callout 4"/>
          <p:cNvSpPr/>
          <p:nvPr/>
        </p:nvSpPr>
        <p:spPr>
          <a:xfrm>
            <a:off x="381000" y="5410200"/>
            <a:ext cx="4800600" cy="1143000"/>
          </a:xfrm>
          <a:prstGeom prst="wedgeRoundRectCallout">
            <a:avLst>
              <a:gd name="adj1" fmla="val 66786"/>
              <a:gd name="adj2" fmla="val -17282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I have won a lottery, so I am very happy today.</a:t>
            </a:r>
            <a:endParaRPr lang="en-US" sz="2400" b="1" dirty="0">
              <a:solidFill>
                <a:srgbClr val="002060"/>
              </a:solidFill>
            </a:endParaRPr>
          </a:p>
        </p:txBody>
      </p:sp>
      <p:sp>
        <p:nvSpPr>
          <p:cNvPr id="6" name="Rounded Rectangular Callout 5"/>
          <p:cNvSpPr/>
          <p:nvPr/>
        </p:nvSpPr>
        <p:spPr>
          <a:xfrm>
            <a:off x="4419600" y="5334000"/>
            <a:ext cx="4419600" cy="1219200"/>
          </a:xfrm>
          <a:prstGeom prst="wedgeRoundRectCallout">
            <a:avLst>
              <a:gd name="adj1" fmla="val -72369"/>
              <a:gd name="adj2" fmla="val -15977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Oh, great ! Congratulations !</a:t>
            </a:r>
            <a:endParaRPr lang="en-US" sz="2400" b="1" dirty="0">
              <a:solidFill>
                <a:srgbClr val="002060"/>
              </a:solidFill>
            </a:endParaRPr>
          </a:p>
        </p:txBody>
      </p:sp>
      <p:sp>
        <p:nvSpPr>
          <p:cNvPr id="7" name="Rounded Rectangular Callout 6"/>
          <p:cNvSpPr/>
          <p:nvPr/>
        </p:nvSpPr>
        <p:spPr>
          <a:xfrm>
            <a:off x="381000" y="5410200"/>
            <a:ext cx="4495800" cy="1143000"/>
          </a:xfrm>
          <a:prstGeom prst="wedgeRoundRectCallout">
            <a:avLst>
              <a:gd name="adj1" fmla="val 73836"/>
              <a:gd name="adj2" fmla="val -168773"/>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Thanks, See you again.</a:t>
            </a:r>
            <a:endParaRPr lang="en-US" sz="2400" b="1" dirty="0">
              <a:solidFill>
                <a:srgbClr val="002060"/>
              </a:solidFill>
            </a:endParaRPr>
          </a:p>
        </p:txBody>
      </p:sp>
      <p:sp>
        <p:nvSpPr>
          <p:cNvPr id="8" name="TextBox 7"/>
          <p:cNvSpPr txBox="1"/>
          <p:nvPr/>
        </p:nvSpPr>
        <p:spPr>
          <a:xfrm>
            <a:off x="609600" y="1143000"/>
            <a:ext cx="7772400" cy="830997"/>
          </a:xfrm>
          <a:prstGeom prst="rect">
            <a:avLst/>
          </a:prstGeom>
          <a:noFill/>
        </p:spPr>
        <p:txBody>
          <a:bodyPr wrap="square" rtlCol="0">
            <a:spAutoFit/>
          </a:bodyPr>
          <a:lstStyle/>
          <a:p>
            <a:pPr algn="ctr"/>
            <a:r>
              <a:rPr lang="en-US" sz="2400" b="1" dirty="0" smtClean="0"/>
              <a:t>Go to section B2 then answer the following questions by conversations in pairs. </a:t>
            </a:r>
            <a:r>
              <a:rPr lang="en-US" sz="2400" b="1" dirty="0" smtClean="0">
                <a:solidFill>
                  <a:srgbClr val="0070C0"/>
                </a:solidFill>
              </a:rPr>
              <a:t>One is done for you. </a:t>
            </a:r>
            <a:endParaRPr lang="en-US" sz="2400" b="1" dirty="0">
              <a:solidFill>
                <a:srgbClr val="0070C0"/>
              </a:solidFill>
            </a:endParaRPr>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Effect transition="out" filter="slide(fromBottom)">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1" nodeType="clickEffect">
                                  <p:stCondLst>
                                    <p:cond delay="0"/>
                                  </p:stCondLst>
                                  <p:childTnLst>
                                    <p:animEffect transition="out" filter="slide(fromBottom)">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xit" presetSubtype="4" fill="hold" grpId="1" nodeType="clickEffect">
                                  <p:stCondLst>
                                    <p:cond delay="0"/>
                                  </p:stCondLst>
                                  <p:childTnLst>
                                    <p:animEffect transition="out" filter="slide(fromBottom)">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xit" presetSubtype="4" fill="hold" grpId="1" nodeType="clickEffect">
                                  <p:stCondLst>
                                    <p:cond delay="0"/>
                                  </p:stCondLst>
                                  <p:childTnLst>
                                    <p:animEffect transition="out" filter="slide(fromBottom)">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850" y="267927"/>
            <a:ext cx="8496300" cy="2031713"/>
            <a:chOff x="457200" y="304800"/>
            <a:chExt cx="8496300" cy="2031713"/>
          </a:xfrm>
        </p:grpSpPr>
        <p:sp>
          <p:nvSpPr>
            <p:cNvPr id="3" name="TextBox 2"/>
            <p:cNvSpPr txBox="1"/>
            <p:nvPr/>
          </p:nvSpPr>
          <p:spPr>
            <a:xfrm>
              <a:off x="457200" y="304800"/>
              <a:ext cx="8496300" cy="1200329"/>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smtClean="0"/>
                <a:t>Go to section A1. Discuss with your friends the meanings of : Generation, album, hit</a:t>
              </a:r>
              <a:r>
                <a:rPr lang="en-US" sz="2400" b="1" dirty="0"/>
                <a:t> </a:t>
              </a:r>
              <a:r>
                <a:rPr lang="en-US" sz="2400" b="1" dirty="0" smtClean="0"/>
                <a:t>as they have been used in the conversations.</a:t>
              </a:r>
              <a:endParaRPr lang="en-US" sz="2400" b="1" dirty="0"/>
            </a:p>
          </p:txBody>
        </p:sp>
        <p:sp>
          <p:nvSpPr>
            <p:cNvPr id="5" name="TextBox 4"/>
            <p:cNvSpPr txBox="1"/>
            <p:nvPr/>
          </p:nvSpPr>
          <p:spPr>
            <a:xfrm>
              <a:off x="457200" y="1505516"/>
              <a:ext cx="8481060" cy="830997"/>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400" dirty="0" smtClean="0"/>
                <a:t>The words </a:t>
              </a:r>
              <a:r>
                <a:rPr lang="en-US" sz="2400" i="1" dirty="0" smtClean="0">
                  <a:solidFill>
                    <a:srgbClr val="FF0000"/>
                  </a:solidFill>
                </a:rPr>
                <a:t>album</a:t>
              </a:r>
              <a:r>
                <a:rPr lang="en-US" sz="2400" dirty="0" smtClean="0"/>
                <a:t> and </a:t>
              </a:r>
              <a:r>
                <a:rPr lang="en-US" sz="2400" i="1" dirty="0" smtClean="0">
                  <a:solidFill>
                    <a:srgbClr val="FF0000"/>
                  </a:solidFill>
                </a:rPr>
                <a:t>hit</a:t>
              </a:r>
              <a:r>
                <a:rPr lang="en-US" sz="2400" dirty="0" smtClean="0"/>
                <a:t> can be used in more than one meaning. Discuss in groups and see if you can guess the other meanings.</a:t>
              </a:r>
              <a:endParaRPr lang="en-US" sz="2400" dirty="0"/>
            </a:p>
          </p:txBody>
        </p:sp>
      </p:gr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9790" y="2671834"/>
            <a:ext cx="2133600" cy="632444"/>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hlinkClick r:id="rId3" action="ppaction://hlinksldjump"/>
              </a:rPr>
              <a:t>Generation</a:t>
            </a:r>
            <a:endParaRPr lang="en-US" sz="3200" dirty="0"/>
          </a:p>
        </p:txBody>
      </p:sp>
      <p:sp>
        <p:nvSpPr>
          <p:cNvPr id="9" name="Rectangle 8"/>
          <p:cNvSpPr/>
          <p:nvPr/>
        </p:nvSpPr>
        <p:spPr>
          <a:xfrm>
            <a:off x="2103120" y="3504008"/>
            <a:ext cx="2103120" cy="609600"/>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hlinkClick r:id="rId4" action="ppaction://hlinksldjump"/>
              </a:rPr>
              <a:t>album</a:t>
            </a:r>
            <a:endParaRPr lang="en-US" sz="3200" b="1" dirty="0"/>
          </a:p>
        </p:txBody>
      </p:sp>
      <p:sp>
        <p:nvSpPr>
          <p:cNvPr id="10" name="Rectangle 9"/>
          <p:cNvSpPr/>
          <p:nvPr/>
        </p:nvSpPr>
        <p:spPr>
          <a:xfrm>
            <a:off x="655749" y="5838449"/>
            <a:ext cx="2072640" cy="68580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rPr>
              <a:t>hit</a:t>
            </a:r>
            <a:endParaRPr lang="en-US" sz="3200" b="1" dirty="0">
              <a:solidFill>
                <a:srgbClr val="002060"/>
              </a:solidFill>
            </a:endParaRPr>
          </a:p>
        </p:txBody>
      </p:sp>
      <p:sp>
        <p:nvSpPr>
          <p:cNvPr id="12" name="Rounded Rectangular Callout 11"/>
          <p:cNvSpPr/>
          <p:nvPr/>
        </p:nvSpPr>
        <p:spPr>
          <a:xfrm>
            <a:off x="5638800" y="3527550"/>
            <a:ext cx="2438400" cy="1765228"/>
          </a:xfrm>
          <a:prstGeom prst="wedgeRoundRectCallout">
            <a:avLst>
              <a:gd name="adj1" fmla="val -86458"/>
              <a:gd name="adj2" fmla="val 23650"/>
              <a:gd name="adj3" fmla="val 16667"/>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To know the meaning click on words.</a:t>
            </a:r>
          </a:p>
        </p:txBody>
      </p:sp>
      <p:sp>
        <p:nvSpPr>
          <p:cNvPr id="13" name="Rectangle 12">
            <a:hlinkClick r:id="rId5" action="ppaction://hlinksldjump"/>
          </p:cNvPr>
          <p:cNvSpPr/>
          <p:nvPr/>
        </p:nvSpPr>
        <p:spPr>
          <a:xfrm>
            <a:off x="2087880" y="5012143"/>
            <a:ext cx="2072640" cy="685800"/>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rPr>
              <a:t>hit</a:t>
            </a:r>
            <a:endParaRPr lang="en-US" sz="3200" b="1" dirty="0">
              <a:solidFill>
                <a:srgbClr val="002060"/>
              </a:solidFill>
            </a:endParaRPr>
          </a:p>
        </p:txBody>
      </p:sp>
      <p:sp>
        <p:nvSpPr>
          <p:cNvPr id="14" name="Rectangle 13"/>
          <p:cNvSpPr/>
          <p:nvPr/>
        </p:nvSpPr>
        <p:spPr>
          <a:xfrm>
            <a:off x="655749" y="4266563"/>
            <a:ext cx="2103120" cy="609600"/>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hlinkClick r:id="rId4" action="ppaction://hlinksldjump"/>
              </a:rPr>
              <a:t>album</a:t>
            </a:r>
            <a:endParaRPr lang="en-US" sz="32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9330" y="5507606"/>
            <a:ext cx="6515100" cy="1015663"/>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3200" b="1" dirty="0" smtClean="0">
                <a:solidFill>
                  <a:srgbClr val="C00000"/>
                </a:solidFill>
              </a:rPr>
              <a:t>‘Generation’ </a:t>
            </a:r>
            <a:r>
              <a:rPr lang="en-US" sz="3200" b="1" dirty="0" smtClean="0">
                <a:solidFill>
                  <a:srgbClr val="00B0F0"/>
                </a:solidFill>
              </a:rPr>
              <a:t>means -  </a:t>
            </a:r>
          </a:p>
          <a:p>
            <a:pPr algn="ctr"/>
            <a:r>
              <a:rPr lang="en-US" sz="2800" b="1" dirty="0" smtClean="0">
                <a:solidFill>
                  <a:srgbClr val="0070C0"/>
                </a:solidFill>
              </a:rPr>
              <a:t>The people of same age  within a society.</a:t>
            </a:r>
            <a:endParaRPr lang="en-US" sz="2800" b="1" dirty="0">
              <a:solidFill>
                <a:srgbClr val="0070C0"/>
              </a:solidFill>
            </a:endParaRPr>
          </a:p>
        </p:txBody>
      </p:sp>
      <p:sp>
        <p:nvSpPr>
          <p:cNvPr id="5" name="TextBox 4"/>
          <p:cNvSpPr txBox="1"/>
          <p:nvPr/>
        </p:nvSpPr>
        <p:spPr>
          <a:xfrm>
            <a:off x="1722120" y="4817386"/>
            <a:ext cx="58674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t>There are three generation here.</a:t>
            </a:r>
            <a:endParaRPr lang="en-US" sz="2800" b="1" dirty="0"/>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86840" y="1686854"/>
            <a:ext cx="1981200" cy="238124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688080" y="1710682"/>
            <a:ext cx="1828800" cy="23622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836920" y="1705896"/>
            <a:ext cx="1828800" cy="236220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63040" y="4188096"/>
            <a:ext cx="1828800" cy="462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Ist</a:t>
            </a:r>
            <a:r>
              <a:rPr lang="en-US" sz="2000" b="1" dirty="0" smtClean="0"/>
              <a:t> generation</a:t>
            </a:r>
            <a:endParaRPr lang="en-US" sz="2000" b="1" dirty="0"/>
          </a:p>
        </p:txBody>
      </p:sp>
      <p:sp>
        <p:nvSpPr>
          <p:cNvPr id="12" name="Rectangle 11"/>
          <p:cNvSpPr/>
          <p:nvPr/>
        </p:nvSpPr>
        <p:spPr>
          <a:xfrm>
            <a:off x="3657600" y="4147999"/>
            <a:ext cx="1828800" cy="462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2nd generation</a:t>
            </a:r>
            <a:endParaRPr lang="en-US" sz="2000" b="1" dirty="0"/>
          </a:p>
        </p:txBody>
      </p:sp>
      <p:sp>
        <p:nvSpPr>
          <p:cNvPr id="13" name="Rectangle 12"/>
          <p:cNvSpPr/>
          <p:nvPr/>
        </p:nvSpPr>
        <p:spPr>
          <a:xfrm>
            <a:off x="5836920" y="4166172"/>
            <a:ext cx="1752600" cy="462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3rd generation</a:t>
            </a:r>
            <a:endParaRPr lang="en-US" sz="2000" b="1" dirty="0"/>
          </a:p>
        </p:txBody>
      </p:sp>
      <p:grpSp>
        <p:nvGrpSpPr>
          <p:cNvPr id="14" name="Group 13"/>
          <p:cNvGrpSpPr/>
          <p:nvPr/>
        </p:nvGrpSpPr>
        <p:grpSpPr>
          <a:xfrm>
            <a:off x="152400" y="111633"/>
            <a:ext cx="1638300" cy="1436179"/>
            <a:chOff x="628650" y="762000"/>
            <a:chExt cx="1600200" cy="1368615"/>
          </a:xfrm>
        </p:grpSpPr>
        <p:sp>
          <p:nvSpPr>
            <p:cNvPr id="15" name="Rectangle 14"/>
            <p:cNvSpPr/>
            <p:nvPr/>
          </p:nvSpPr>
          <p:spPr>
            <a:xfrm>
              <a:off x="838200" y="762000"/>
              <a:ext cx="1219200" cy="10668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7" name="Rectangle 16"/>
          <p:cNvSpPr/>
          <p:nvPr/>
        </p:nvSpPr>
        <p:spPr>
          <a:xfrm>
            <a:off x="2667000" y="306079"/>
            <a:ext cx="4191000" cy="8394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Generation</a:t>
            </a:r>
            <a:endParaRPr lang="en-US" sz="4000" b="1" dirty="0"/>
          </a:p>
        </p:txBody>
      </p:sp>
      <p:sp>
        <p:nvSpPr>
          <p:cNvPr id="18" name="Rounded Rectangle 17"/>
          <p:cNvSpPr/>
          <p:nvPr/>
        </p:nvSpPr>
        <p:spPr>
          <a:xfrm>
            <a:off x="533400" y="5507606"/>
            <a:ext cx="1524000" cy="1015663"/>
          </a:xfrm>
          <a:prstGeom prst="round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a:t>
            </a:r>
          </a:p>
          <a:p>
            <a:pPr algn="ctr"/>
            <a:r>
              <a:rPr lang="en-US" sz="2000" b="1" dirty="0" smtClean="0">
                <a:solidFill>
                  <a:srgbClr val="FFFF00"/>
                </a:solidFill>
              </a:rPr>
              <a:t>(Click here)</a:t>
            </a:r>
            <a:endParaRPr lang="en-US" sz="2000" b="1" dirty="0">
              <a:solidFill>
                <a:srgbClr val="FFFF00"/>
              </a:solidFill>
            </a:endParaRPr>
          </a:p>
        </p:txBody>
      </p:sp>
      <p:sp>
        <p:nvSpPr>
          <p:cNvPr id="2" name="Rounded Rectangular Callout 1"/>
          <p:cNvSpPr/>
          <p:nvPr/>
        </p:nvSpPr>
        <p:spPr>
          <a:xfrm>
            <a:off x="8153400" y="4343400"/>
            <a:ext cx="838200" cy="609600"/>
          </a:xfrm>
          <a:prstGeom prst="wedgeRoundRectCallout">
            <a:avLst>
              <a:gd name="adj1" fmla="val -119168"/>
              <a:gd name="adj2" fmla="val 2024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hlinkClick r:id="rId7" action="ppaction://hlinksldjump"/>
              </a:rPr>
              <a:t>Back</a:t>
            </a:r>
            <a:endParaRPr lang="en-US" sz="20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 presetClass="entr" presetSubtype="3"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8"/>
                    </p:tgtEl>
                  </p:cond>
                </p:stCondLst>
                <p:endSync evt="end" delay="0">
                  <p:rtn val="all"/>
                </p:endSync>
                <p:childTnLst>
                  <p:par>
                    <p:cTn id="62" fill="hold">
                      <p:stCondLst>
                        <p:cond delay="0"/>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childTnLst>
                          </p:cTn>
                        </p:par>
                      </p:childTnLst>
                    </p:cTn>
                  </p:par>
                </p:childTnLst>
              </p:cTn>
              <p:nextCondLst>
                <p:cond evt="onClick" delay="0">
                  <p:tgtEl>
                    <p:spTgt spid="18"/>
                  </p:tgtEl>
                </p:cond>
              </p:nextCondLst>
            </p:seq>
          </p:childTnLst>
        </p:cTn>
      </p:par>
    </p:tnLst>
    <p:bldLst>
      <p:bldP spid="3" grpId="0" animBg="1"/>
      <p:bldP spid="5" grpId="0" animBg="1"/>
      <p:bldP spid="6" grpId="0" animBg="1"/>
      <p:bldP spid="9" grpId="0" animBg="1"/>
      <p:bldP spid="10" grpId="0" animBg="1"/>
      <p:bldP spid="11" grpId="0" animBg="1"/>
      <p:bldP spid="12" grpId="0" animBg="1"/>
      <p:bldP spid="13" grpId="0" animBg="1"/>
      <p:bldP spid="17" grpId="0" animBg="1"/>
      <p:bldP spid="18"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5159270"/>
            <a:ext cx="6553200" cy="1446550"/>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3200" b="1" dirty="0" smtClean="0">
                <a:solidFill>
                  <a:srgbClr val="C00000"/>
                </a:solidFill>
              </a:rPr>
              <a:t>‘Album’ </a:t>
            </a:r>
            <a:r>
              <a:rPr lang="en-US" sz="3200" b="1" dirty="0" smtClean="0">
                <a:solidFill>
                  <a:srgbClr val="00B0F0"/>
                </a:solidFill>
              </a:rPr>
              <a:t>means -  </a:t>
            </a:r>
          </a:p>
          <a:p>
            <a:pPr algn="ctr"/>
            <a:r>
              <a:rPr lang="en-US" sz="2800" b="1" dirty="0" smtClean="0">
                <a:solidFill>
                  <a:srgbClr val="0070C0"/>
                </a:solidFill>
              </a:rPr>
              <a:t>A CD or record that has several pieces of music on it.</a:t>
            </a:r>
            <a:endParaRPr lang="en-US" sz="2800" b="1" dirty="0">
              <a:solidFill>
                <a:srgbClr val="0070C0"/>
              </a:solidFill>
            </a:endParaRPr>
          </a:p>
        </p:txBody>
      </p:sp>
      <p:sp>
        <p:nvSpPr>
          <p:cNvPr id="5" name="TextBox 4"/>
          <p:cNvSpPr txBox="1"/>
          <p:nvPr/>
        </p:nvSpPr>
        <p:spPr>
          <a:xfrm>
            <a:off x="1104900" y="4214728"/>
            <a:ext cx="69342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t>These are the most popular album of music.</a:t>
            </a:r>
            <a:endParaRPr lang="en-US" sz="2800" b="1" dirty="0"/>
          </a:p>
        </p:txBody>
      </p:sp>
      <p:pic>
        <p:nvPicPr>
          <p:cNvPr id="6" name="Picture 5" descr="fret.jpg"/>
          <p:cNvPicPr>
            <a:picLocks noChangeAspect="1"/>
          </p:cNvPicPr>
          <p:nvPr/>
        </p:nvPicPr>
        <p:blipFill>
          <a:blip r:embed="rId3"/>
          <a:stretch>
            <a:fillRect/>
          </a:stretch>
        </p:blipFill>
        <p:spPr>
          <a:xfrm>
            <a:off x="3503295" y="1746586"/>
            <a:ext cx="1905000" cy="2133600"/>
          </a:xfrm>
          <a:prstGeom prst="rect">
            <a:avLst/>
          </a:prstGeom>
        </p:spPr>
      </p:pic>
      <p:pic>
        <p:nvPicPr>
          <p:cNvPr id="7" name="Picture 6" descr="mawe.jpg"/>
          <p:cNvPicPr>
            <a:picLocks noChangeAspect="1"/>
          </p:cNvPicPr>
          <p:nvPr/>
        </p:nvPicPr>
        <p:blipFill>
          <a:blip r:embed="rId4"/>
          <a:stretch>
            <a:fillRect/>
          </a:stretch>
        </p:blipFill>
        <p:spPr>
          <a:xfrm>
            <a:off x="1261110" y="1746586"/>
            <a:ext cx="2133600" cy="2133600"/>
          </a:xfrm>
          <a:prstGeom prst="rect">
            <a:avLst/>
          </a:prstGeom>
        </p:spPr>
      </p:pic>
      <p:pic>
        <p:nvPicPr>
          <p:cNvPr id="8" name="Picture 7" descr="mal.jpg"/>
          <p:cNvPicPr>
            <a:picLocks noChangeAspect="1"/>
          </p:cNvPicPr>
          <p:nvPr/>
        </p:nvPicPr>
        <p:blipFill>
          <a:blip r:embed="rId5"/>
          <a:stretch>
            <a:fillRect/>
          </a:stretch>
        </p:blipFill>
        <p:spPr>
          <a:xfrm>
            <a:off x="5516880" y="1746586"/>
            <a:ext cx="2143125" cy="2133600"/>
          </a:xfrm>
          <a:prstGeom prst="rect">
            <a:avLst/>
          </a:prstGeom>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90500" y="239596"/>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4" name="Rectangle 3"/>
          <p:cNvSpPr/>
          <p:nvPr/>
        </p:nvSpPr>
        <p:spPr>
          <a:xfrm>
            <a:off x="3009900" y="398221"/>
            <a:ext cx="3124200" cy="95014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album</a:t>
            </a:r>
            <a:endParaRPr lang="en-US" sz="4000" b="1" dirty="0"/>
          </a:p>
        </p:txBody>
      </p:sp>
      <p:sp>
        <p:nvSpPr>
          <p:cNvPr id="13" name="Rounded Rectangle 12"/>
          <p:cNvSpPr/>
          <p:nvPr/>
        </p:nvSpPr>
        <p:spPr>
          <a:xfrm>
            <a:off x="342900" y="5403476"/>
            <a:ext cx="1524000" cy="1015663"/>
          </a:xfrm>
          <a:prstGeom prst="round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a:t>
            </a:r>
          </a:p>
          <a:p>
            <a:pPr algn="ctr"/>
            <a:r>
              <a:rPr lang="en-US" sz="2000" b="1" dirty="0" smtClean="0">
                <a:solidFill>
                  <a:srgbClr val="FFFF00"/>
                </a:solidFill>
              </a:rPr>
              <a:t>(Click here)</a:t>
            </a:r>
            <a:endParaRPr lang="en-US" sz="2000" b="1" dirty="0">
              <a:solidFill>
                <a:srgbClr val="FFFF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childTnLst>
                    </p:cTn>
                  </p:par>
                </p:childTnLst>
              </p:cTn>
              <p:nextCondLst>
                <p:cond evt="onClick" delay="0">
                  <p:tgtEl>
                    <p:spTgt spid="13"/>
                  </p:tgtEl>
                </p:cond>
              </p:nextCondLst>
            </p:seq>
          </p:childTnLst>
        </p:cTn>
      </p:par>
    </p:tnLst>
    <p:bldLst>
      <p:bldP spid="3" grpId="0" animBg="1"/>
      <p:bldP spid="5" grpId="0" animBg="1"/>
      <p:bldP spid="4"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774014"/>
            <a:ext cx="3124200" cy="584775"/>
          </a:xfrm>
          <a:prstGeom prst="rect">
            <a:avLst/>
          </a:prstGeom>
          <a:solidFill>
            <a:srgbClr val="0070C0"/>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smtClean="0">
                <a:solidFill>
                  <a:schemeClr val="bg1"/>
                </a:solidFill>
              </a:rPr>
              <a:t>Album</a:t>
            </a:r>
            <a:endParaRPr lang="en-US" sz="3200" b="1" dirty="0">
              <a:solidFill>
                <a:schemeClr val="bg1"/>
              </a:solidFill>
            </a:endParaRPr>
          </a:p>
        </p:txBody>
      </p:sp>
      <p:sp>
        <p:nvSpPr>
          <p:cNvPr id="3" name="TextBox 2"/>
          <p:cNvSpPr txBox="1"/>
          <p:nvPr/>
        </p:nvSpPr>
        <p:spPr>
          <a:xfrm>
            <a:off x="1981200" y="4892698"/>
            <a:ext cx="6903720" cy="1200329"/>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smtClean="0">
                <a:solidFill>
                  <a:srgbClr val="002060"/>
                </a:solidFill>
              </a:rPr>
              <a:t>The other meaning of </a:t>
            </a:r>
            <a:r>
              <a:rPr lang="en-US" sz="2400" b="1" dirty="0" smtClean="0">
                <a:solidFill>
                  <a:srgbClr val="0070C0"/>
                </a:solidFill>
              </a:rPr>
              <a:t>‘Album’ </a:t>
            </a:r>
            <a:r>
              <a:rPr lang="en-US" sz="2400" b="1" dirty="0" smtClean="0">
                <a:solidFill>
                  <a:srgbClr val="002060"/>
                </a:solidFill>
              </a:rPr>
              <a:t>is - a book with plain pages, typically used for collecting together and protecting stamps or photographs. </a:t>
            </a:r>
            <a:endParaRPr lang="en-US" sz="2400" b="1" dirty="0">
              <a:solidFill>
                <a:srgbClr val="002060"/>
              </a:solidFill>
            </a:endParaRPr>
          </a:p>
        </p:txBody>
      </p:sp>
      <p:pic>
        <p:nvPicPr>
          <p:cNvPr id="6" name="Picture 5" descr="fa.jpg"/>
          <p:cNvPicPr>
            <a:picLocks noChangeAspect="1"/>
          </p:cNvPicPr>
          <p:nvPr/>
        </p:nvPicPr>
        <p:blipFill>
          <a:blip r:embed="rId3"/>
          <a:stretch>
            <a:fillRect/>
          </a:stretch>
        </p:blipFill>
        <p:spPr>
          <a:xfrm>
            <a:off x="2628900" y="1646378"/>
            <a:ext cx="3962400" cy="21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110740" y="4048517"/>
            <a:ext cx="492252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t>I have a beautiful photo album.</a:t>
            </a:r>
            <a:endParaRPr lang="en-US" sz="2800" b="1" dirty="0"/>
          </a:p>
        </p:txBody>
      </p:sp>
      <p:grpSp>
        <p:nvGrpSpPr>
          <p:cNvPr id="7" name="Group 6"/>
          <p:cNvGrpSpPr/>
          <p:nvPr/>
        </p:nvGrpSpPr>
        <p:grpSpPr>
          <a:xfrm>
            <a:off x="228600" y="277213"/>
            <a:ext cx="1638300" cy="1436179"/>
            <a:chOff x="628650" y="762000"/>
            <a:chExt cx="1600200" cy="1368615"/>
          </a:xfrm>
        </p:grpSpPr>
        <p:sp>
          <p:nvSpPr>
            <p:cNvPr id="8" name="Rectangle 7"/>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70804" y="5044094"/>
            <a:ext cx="1524000" cy="1015663"/>
          </a:xfrm>
          <a:prstGeom prst="round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a:t>
            </a:r>
          </a:p>
          <a:p>
            <a:pPr algn="ctr"/>
            <a:r>
              <a:rPr lang="en-US" sz="2000" b="1" dirty="0" smtClean="0">
                <a:solidFill>
                  <a:srgbClr val="FFFF00"/>
                </a:solidFill>
              </a:rPr>
              <a:t>(Click here)</a:t>
            </a:r>
            <a:endParaRPr lang="en-US" sz="2000" b="1" dirty="0">
              <a:solidFill>
                <a:srgbClr val="FFFF00"/>
              </a:solidFill>
            </a:endParaRPr>
          </a:p>
        </p:txBody>
      </p:sp>
      <p:sp>
        <p:nvSpPr>
          <p:cNvPr id="12" name="Rounded Rectangular Callout 11"/>
          <p:cNvSpPr/>
          <p:nvPr/>
        </p:nvSpPr>
        <p:spPr>
          <a:xfrm>
            <a:off x="8046720" y="3822925"/>
            <a:ext cx="838200" cy="609600"/>
          </a:xfrm>
          <a:prstGeom prst="wedgeRoundRectCallout">
            <a:avLst>
              <a:gd name="adj1" fmla="val -119168"/>
              <a:gd name="adj2" fmla="val 20246"/>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hlinkClick r:id="rId5" action="ppaction://hlinksldjump"/>
              </a:rPr>
              <a:t>Back</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childTnLst>
              </p:cTn>
              <p:nextCondLst>
                <p:cond evt="onClick" delay="0">
                  <p:tgtEl>
                    <p:spTgt spid="11"/>
                  </p:tgtEl>
                </p:cond>
              </p:nextCondLst>
            </p:seq>
          </p:childTnLst>
        </p:cTn>
      </p:par>
    </p:tnLst>
    <p:bldLst>
      <p:bldP spid="2" grpId="0" animBg="1"/>
      <p:bldP spid="3" grpId="0" animBg="1"/>
      <p:bldP spid="5"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5331755"/>
            <a:ext cx="5029200" cy="58477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3200" b="1" dirty="0" smtClean="0">
                <a:solidFill>
                  <a:srgbClr val="0070C0"/>
                </a:solidFill>
              </a:rPr>
              <a:t>Here</a:t>
            </a:r>
            <a:r>
              <a:rPr lang="en-US" sz="3200" b="1" dirty="0" smtClean="0">
                <a:solidFill>
                  <a:srgbClr val="C00000"/>
                </a:solidFill>
              </a:rPr>
              <a:t> </a:t>
            </a:r>
            <a:r>
              <a:rPr lang="en-US" sz="3200" b="1" i="1" dirty="0" smtClean="0">
                <a:solidFill>
                  <a:srgbClr val="C00000"/>
                </a:solidFill>
              </a:rPr>
              <a:t>‘Hit’ </a:t>
            </a:r>
            <a:r>
              <a:rPr lang="en-US" sz="3200" b="1" dirty="0" smtClean="0">
                <a:solidFill>
                  <a:srgbClr val="00B0F0"/>
                </a:solidFill>
              </a:rPr>
              <a:t>means -  </a:t>
            </a:r>
            <a:r>
              <a:rPr lang="en-US" sz="2800" b="1" dirty="0" smtClean="0">
                <a:solidFill>
                  <a:srgbClr val="0070C0"/>
                </a:solidFill>
              </a:rPr>
              <a:t>Success</a:t>
            </a:r>
            <a:endParaRPr lang="en-US" sz="2800" b="1" dirty="0">
              <a:solidFill>
                <a:srgbClr val="0070C0"/>
              </a:solidFill>
            </a:endParaRPr>
          </a:p>
        </p:txBody>
      </p:sp>
      <p:sp>
        <p:nvSpPr>
          <p:cNvPr id="5" name="TextBox 4"/>
          <p:cNvSpPr txBox="1"/>
          <p:nvPr/>
        </p:nvSpPr>
        <p:spPr>
          <a:xfrm>
            <a:off x="1348658" y="4210755"/>
            <a:ext cx="64008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t>These albums are being hit in the market.</a:t>
            </a:r>
            <a:endParaRPr lang="en-US" sz="2800" b="1" dirty="0"/>
          </a:p>
        </p:txBody>
      </p:sp>
      <p:pic>
        <p:nvPicPr>
          <p:cNvPr id="6" name="Picture 5" descr="fret.jpg"/>
          <p:cNvPicPr>
            <a:picLocks noChangeAspect="1"/>
          </p:cNvPicPr>
          <p:nvPr/>
        </p:nvPicPr>
        <p:blipFill>
          <a:blip r:embed="rId3"/>
          <a:stretch>
            <a:fillRect/>
          </a:stretch>
        </p:blipFill>
        <p:spPr>
          <a:xfrm>
            <a:off x="3519420" y="1881565"/>
            <a:ext cx="1905000" cy="2133600"/>
          </a:xfrm>
          <a:prstGeom prst="rect">
            <a:avLst/>
          </a:prstGeom>
        </p:spPr>
      </p:pic>
      <p:pic>
        <p:nvPicPr>
          <p:cNvPr id="7" name="Picture 6" descr="mawe.jpg"/>
          <p:cNvPicPr>
            <a:picLocks noChangeAspect="1"/>
          </p:cNvPicPr>
          <p:nvPr/>
        </p:nvPicPr>
        <p:blipFill>
          <a:blip r:embed="rId4"/>
          <a:stretch>
            <a:fillRect/>
          </a:stretch>
        </p:blipFill>
        <p:spPr>
          <a:xfrm>
            <a:off x="1171441" y="1853877"/>
            <a:ext cx="2133600" cy="2133600"/>
          </a:xfrm>
          <a:prstGeom prst="rect">
            <a:avLst/>
          </a:prstGeom>
        </p:spPr>
      </p:pic>
      <p:pic>
        <p:nvPicPr>
          <p:cNvPr id="8" name="Picture 7" descr="mal.jpg"/>
          <p:cNvPicPr>
            <a:picLocks noChangeAspect="1"/>
          </p:cNvPicPr>
          <p:nvPr/>
        </p:nvPicPr>
        <p:blipFill>
          <a:blip r:embed="rId5"/>
          <a:stretch>
            <a:fillRect/>
          </a:stretch>
        </p:blipFill>
        <p:spPr>
          <a:xfrm>
            <a:off x="5626993" y="1881565"/>
            <a:ext cx="2143125" cy="2133600"/>
          </a:xfrm>
          <a:prstGeom prst="rect">
            <a:avLst/>
          </a:prstGeom>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85750" y="284132"/>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4" name="Rectangle 3"/>
          <p:cNvSpPr/>
          <p:nvPr/>
        </p:nvSpPr>
        <p:spPr>
          <a:xfrm>
            <a:off x="3200400" y="457200"/>
            <a:ext cx="2743200" cy="93947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Hit</a:t>
            </a:r>
            <a:endParaRPr lang="en-US" sz="4000" b="1" dirty="0"/>
          </a:p>
        </p:txBody>
      </p:sp>
      <p:sp>
        <p:nvSpPr>
          <p:cNvPr id="14" name="Rounded Rectangle 13"/>
          <p:cNvSpPr/>
          <p:nvPr/>
        </p:nvSpPr>
        <p:spPr>
          <a:xfrm>
            <a:off x="714241" y="5116312"/>
            <a:ext cx="1524000" cy="1015663"/>
          </a:xfrm>
          <a:prstGeom prst="round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a:t>
            </a:r>
          </a:p>
          <a:p>
            <a:pPr algn="ctr"/>
            <a:r>
              <a:rPr lang="en-US" sz="2000" b="1" dirty="0" smtClean="0">
                <a:solidFill>
                  <a:srgbClr val="FFFF00"/>
                </a:solidFill>
              </a:rPr>
              <a:t>(Click here)</a:t>
            </a:r>
            <a:endParaRPr lang="en-US" sz="20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childTnLst>
              </p:cTn>
              <p:nextCondLst>
                <p:cond evt="onClick" delay="0">
                  <p:tgtEl>
                    <p:spTgt spid="14"/>
                  </p:tgtEl>
                </p:cond>
              </p:nextCondLst>
            </p:seq>
          </p:childTnLst>
        </p:cTn>
      </p:par>
    </p:tnLst>
    <p:bldLst>
      <p:bldP spid="3" grpId="0" animBg="1"/>
      <p:bldP spid="5" grpId="0" animBg="1"/>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7798" y="5329847"/>
            <a:ext cx="5729061" cy="954107"/>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800" b="1" dirty="0" smtClean="0">
                <a:solidFill>
                  <a:srgbClr val="0070C0"/>
                </a:solidFill>
              </a:rPr>
              <a:t>The other meaning of </a:t>
            </a:r>
            <a:r>
              <a:rPr lang="en-US" sz="2800" b="1" dirty="0" smtClean="0">
                <a:solidFill>
                  <a:srgbClr val="C00000"/>
                </a:solidFill>
              </a:rPr>
              <a:t>‘Hit’ </a:t>
            </a:r>
            <a:r>
              <a:rPr lang="en-US" sz="2800" b="1" dirty="0" smtClean="0">
                <a:solidFill>
                  <a:srgbClr val="0070C0"/>
                </a:solidFill>
              </a:rPr>
              <a:t>is  ‘to beat somebody.</a:t>
            </a:r>
            <a:endParaRPr lang="en-US" sz="2800" b="1" dirty="0">
              <a:solidFill>
                <a:srgbClr val="0070C0"/>
              </a:solidFill>
            </a:endParaRPr>
          </a:p>
        </p:txBody>
      </p:sp>
      <p:sp>
        <p:nvSpPr>
          <p:cNvPr id="5" name="TextBox 4"/>
          <p:cNvSpPr txBox="1"/>
          <p:nvPr/>
        </p:nvSpPr>
        <p:spPr>
          <a:xfrm>
            <a:off x="1323304" y="4442254"/>
            <a:ext cx="55626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t>She is beating the noughty boy.</a:t>
            </a:r>
            <a:endParaRPr lang="en-US" sz="2800" b="1" dirty="0"/>
          </a:p>
        </p:txBody>
      </p:sp>
      <p:pic>
        <p:nvPicPr>
          <p:cNvPr id="9" name="Picture 8" descr="nn17.jpg"/>
          <p:cNvPicPr>
            <a:picLocks noChangeAspect="1"/>
          </p:cNvPicPr>
          <p:nvPr/>
        </p:nvPicPr>
        <p:blipFill>
          <a:blip r:embed="rId3"/>
          <a:stretch>
            <a:fillRect/>
          </a:stretch>
        </p:blipFill>
        <p:spPr>
          <a:xfrm>
            <a:off x="2438400" y="1685975"/>
            <a:ext cx="36576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28600" y="277213"/>
            <a:ext cx="1638300" cy="1436179"/>
            <a:chOff x="628650" y="762000"/>
            <a:chExt cx="1600200" cy="1368615"/>
          </a:xfrm>
        </p:grpSpPr>
        <p:sp>
          <p:nvSpPr>
            <p:cNvPr id="8" name="Rectangle 7"/>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4" name="Rectangle 3"/>
          <p:cNvSpPr/>
          <p:nvPr/>
        </p:nvSpPr>
        <p:spPr>
          <a:xfrm>
            <a:off x="3131684" y="575060"/>
            <a:ext cx="2286000" cy="78958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Hit</a:t>
            </a:r>
            <a:endParaRPr lang="en-US" sz="4000" b="1" dirty="0"/>
          </a:p>
        </p:txBody>
      </p:sp>
      <p:sp>
        <p:nvSpPr>
          <p:cNvPr id="11" name="Rounded Rectangle 10"/>
          <p:cNvSpPr/>
          <p:nvPr/>
        </p:nvSpPr>
        <p:spPr>
          <a:xfrm>
            <a:off x="561304" y="5299068"/>
            <a:ext cx="1524000" cy="1015663"/>
          </a:xfrm>
          <a:prstGeom prst="round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a:t>
            </a:r>
          </a:p>
          <a:p>
            <a:pPr algn="ctr"/>
            <a:r>
              <a:rPr lang="en-US" sz="2000" b="1" dirty="0" smtClean="0">
                <a:solidFill>
                  <a:srgbClr val="FFFF00"/>
                </a:solidFill>
              </a:rPr>
              <a:t>(Click here)</a:t>
            </a:r>
            <a:endParaRPr lang="en-US" sz="20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childTnLst>
              </p:cTn>
              <p:nextCondLst>
                <p:cond evt="onClick" delay="0">
                  <p:tgtEl>
                    <p:spTgt spid="11"/>
                  </p:tgtEl>
                </p:cond>
              </p:nextCondLst>
            </p:seq>
          </p:childTnLst>
        </p:cTn>
      </p:par>
    </p:tnLst>
    <p:bldLst>
      <p:bldP spid="3" grpId="0" animBg="1"/>
      <p:bldP spid="5" grpId="0" animBg="1"/>
      <p:bldP spid="4"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381000"/>
            <a:ext cx="5105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smtClean="0"/>
              <a:t>Follow the conversation.</a:t>
            </a:r>
            <a:endParaRPr lang="en-US" sz="3200" b="1" dirty="0"/>
          </a:p>
        </p:txBody>
      </p:sp>
      <p:pic>
        <p:nvPicPr>
          <p:cNvPr id="3" name="Picture 2" descr="saad5.jpg"/>
          <p:cNvPicPr>
            <a:picLocks noChangeAspect="1"/>
          </p:cNvPicPr>
          <p:nvPr/>
        </p:nvPicPr>
        <p:blipFill>
          <a:blip r:embed="rId3"/>
          <a:stretch>
            <a:fillRect/>
          </a:stretch>
        </p:blipFill>
        <p:spPr>
          <a:xfrm>
            <a:off x="1600200" y="1981200"/>
            <a:ext cx="5638800" cy="2514600"/>
          </a:xfrm>
          <a:prstGeom prst="rect">
            <a:avLst/>
          </a:prstGeom>
        </p:spPr>
      </p:pic>
      <p:sp>
        <p:nvSpPr>
          <p:cNvPr id="4" name="Rounded Rectangular Callout 3"/>
          <p:cNvSpPr/>
          <p:nvPr/>
        </p:nvSpPr>
        <p:spPr>
          <a:xfrm>
            <a:off x="4419600" y="5257800"/>
            <a:ext cx="4343400" cy="1143000"/>
          </a:xfrm>
          <a:prstGeom prst="wedgeRoundRectCallout">
            <a:avLst>
              <a:gd name="adj1" fmla="val -75187"/>
              <a:gd name="adj2" fmla="val -17750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Hi, </a:t>
            </a:r>
            <a:r>
              <a:rPr lang="en-US" sz="2400" b="1" dirty="0" err="1" smtClean="0">
                <a:solidFill>
                  <a:srgbClr val="002060"/>
                </a:solidFill>
              </a:rPr>
              <a:t>Saad</a:t>
            </a:r>
            <a:r>
              <a:rPr lang="en-US" sz="2400" b="1" dirty="0" smtClean="0">
                <a:solidFill>
                  <a:srgbClr val="002060"/>
                </a:solidFill>
              </a:rPr>
              <a:t> ! Why didn’t you come to school last week ?</a:t>
            </a:r>
            <a:endParaRPr lang="en-US" sz="2400" b="1" dirty="0">
              <a:solidFill>
                <a:srgbClr val="002060"/>
              </a:solidFill>
            </a:endParaRPr>
          </a:p>
        </p:txBody>
      </p:sp>
      <p:sp>
        <p:nvSpPr>
          <p:cNvPr id="5" name="Rounded Rectangular Callout 4"/>
          <p:cNvSpPr/>
          <p:nvPr/>
        </p:nvSpPr>
        <p:spPr>
          <a:xfrm>
            <a:off x="457200" y="5257800"/>
            <a:ext cx="4800600" cy="1143000"/>
          </a:xfrm>
          <a:prstGeom prst="wedgeRoundRectCallout">
            <a:avLst>
              <a:gd name="adj1" fmla="val 66786"/>
              <a:gd name="adj2" fmla="val -17282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I had the flu. I was in bed most of the time.</a:t>
            </a:r>
            <a:endParaRPr lang="en-US" sz="2400" b="1" dirty="0">
              <a:solidFill>
                <a:srgbClr val="002060"/>
              </a:solidFill>
            </a:endParaRPr>
          </a:p>
        </p:txBody>
      </p:sp>
      <p:sp>
        <p:nvSpPr>
          <p:cNvPr id="6" name="Rounded Rectangular Callout 5"/>
          <p:cNvSpPr/>
          <p:nvPr/>
        </p:nvSpPr>
        <p:spPr>
          <a:xfrm>
            <a:off x="4343400" y="5257800"/>
            <a:ext cx="4419600" cy="1219200"/>
          </a:xfrm>
          <a:prstGeom prst="wedgeRoundRectCallout">
            <a:avLst>
              <a:gd name="adj1" fmla="val -72369"/>
              <a:gd name="adj2" fmla="val -15977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Oh, I am sorry to hear that. How do you feel now ?</a:t>
            </a:r>
            <a:endParaRPr lang="en-US" sz="2400" b="1" dirty="0">
              <a:solidFill>
                <a:srgbClr val="002060"/>
              </a:solidFill>
            </a:endParaRPr>
          </a:p>
        </p:txBody>
      </p:sp>
      <p:sp>
        <p:nvSpPr>
          <p:cNvPr id="7" name="Rounded Rectangular Callout 6"/>
          <p:cNvSpPr/>
          <p:nvPr/>
        </p:nvSpPr>
        <p:spPr>
          <a:xfrm>
            <a:off x="457200" y="5257800"/>
            <a:ext cx="4495800" cy="1143000"/>
          </a:xfrm>
          <a:prstGeom prst="wedgeRoundRectCallout">
            <a:avLst>
              <a:gd name="adj1" fmla="val 73836"/>
              <a:gd name="adj2" fmla="val -168773"/>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I am all right now. Thanks.</a:t>
            </a:r>
            <a:endParaRPr lang="en-US" sz="2400" b="1" dirty="0">
              <a:solidFill>
                <a:srgbClr val="002060"/>
              </a:solidFill>
            </a:endParaRPr>
          </a:p>
        </p:txBody>
      </p:sp>
      <p:sp>
        <p:nvSpPr>
          <p:cNvPr id="8" name="TextBox 7"/>
          <p:cNvSpPr txBox="1"/>
          <p:nvPr/>
        </p:nvSpPr>
        <p:spPr>
          <a:xfrm>
            <a:off x="609600" y="1066800"/>
            <a:ext cx="7467600" cy="830997"/>
          </a:xfrm>
          <a:prstGeom prst="rect">
            <a:avLst/>
          </a:prstGeom>
          <a:noFill/>
        </p:spPr>
        <p:txBody>
          <a:bodyPr wrap="square" rtlCol="0">
            <a:spAutoFit/>
          </a:bodyPr>
          <a:lstStyle/>
          <a:p>
            <a:pPr algn="ctr"/>
            <a:r>
              <a:rPr lang="en-US" sz="2400" b="1" dirty="0" smtClean="0"/>
              <a:t>Now go to section B. read the conversation (ii) and (iii) then practise in pairs.</a:t>
            </a:r>
            <a:endParaRPr lang="en-US" sz="2400" b="1" dirty="0"/>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Effect transition="out" filter="slide(fromBottom)">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1" nodeType="clickEffect">
                                  <p:stCondLst>
                                    <p:cond delay="0"/>
                                  </p:stCondLst>
                                  <p:childTnLst>
                                    <p:animEffect transition="out" filter="slide(fromBottom)">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xit" presetSubtype="4" fill="hold" grpId="1" nodeType="clickEffect">
                                  <p:stCondLst>
                                    <p:cond delay="0"/>
                                  </p:stCondLst>
                                  <p:childTnLst>
                                    <p:animEffect transition="out" filter="slide(fromBottom)">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xit" presetSubtype="4" fill="hold" grpId="1" nodeType="clickEffect">
                                  <p:stCondLst>
                                    <p:cond delay="0"/>
                                  </p:stCondLst>
                                  <p:childTnLst>
                                    <p:animEffect transition="out" filter="slide(fromBottom)">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2"/>
          <a:stretch>
            <a:fillRect/>
          </a:stretch>
        </p:blipFill>
        <p:spPr>
          <a:xfrm>
            <a:off x="1600200" y="14478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609600"/>
            <a:ext cx="2819400" cy="2133600"/>
          </a:xfrm>
          <a:prstGeom prst="cloudCallout">
            <a:avLst>
              <a:gd name="adj1" fmla="val -91186"/>
              <a:gd name="adj2" fmla="val 53269"/>
            </a:avLst>
          </a:prstGeom>
          <a:no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latin typeface="Times New Roman" pitchFamily="18" charset="0"/>
                <a:cs typeface="Times New Roman" pitchFamily="18" charset="0"/>
              </a:rPr>
              <a:t>HOME WORK</a:t>
            </a:r>
            <a:endParaRPr lang="en-US" sz="3600" b="1" dirty="0">
              <a:solidFill>
                <a:srgbClr val="0070C0"/>
              </a:solidFill>
              <a:latin typeface="Times New Roman" pitchFamily="18" charset="0"/>
              <a:cs typeface="Times New Roman" pitchFamily="18" charset="0"/>
            </a:endParaRPr>
          </a:p>
        </p:txBody>
      </p:sp>
      <p:sp>
        <p:nvSpPr>
          <p:cNvPr id="5" name="TextBox 4"/>
          <p:cNvSpPr txBox="1"/>
          <p:nvPr/>
        </p:nvSpPr>
        <p:spPr>
          <a:xfrm>
            <a:off x="1066800" y="4648200"/>
            <a:ext cx="7162800" cy="1200329"/>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Make a short conversation with your elder sister/brother about she/he has got GPA 5.00 in JSC examination 2014.</a:t>
            </a:r>
            <a:endParaRPr lang="en-US" sz="2400" b="1" dirty="0">
              <a:latin typeface="Times New Roman" pitchFamily="18" charset="0"/>
              <a:cs typeface="Times New Roman" pitchFamily="18" charset="0"/>
            </a:endParaRP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yt.jpg"/>
          <p:cNvPicPr>
            <a:picLocks noChangeAspect="1"/>
          </p:cNvPicPr>
          <p:nvPr/>
        </p:nvPicPr>
        <p:blipFill>
          <a:blip r:embed="rId3"/>
          <a:stretch>
            <a:fillRect/>
          </a:stretch>
        </p:blipFill>
        <p:spPr>
          <a:xfrm>
            <a:off x="2590800" y="685800"/>
            <a:ext cx="371475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097" name="WordArt 1"/>
          <p:cNvSpPr>
            <a:spLocks noChangeArrowheads="1" noChangeShapeType="1" noTextEdit="1"/>
          </p:cNvSpPr>
          <p:nvPr/>
        </p:nvSpPr>
        <p:spPr bwMode="auto">
          <a:xfrm>
            <a:off x="2895600" y="3886200"/>
            <a:ext cx="3552825"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200" y="76200"/>
            <a:ext cx="8991600" cy="6705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4097"/>
                                        </p:tgtEl>
                                        <p:attrNameLst>
                                          <p:attrName>style.visibility</p:attrName>
                                        </p:attrNameLst>
                                      </p:cBhvr>
                                      <p:to>
                                        <p:strVal val="visible"/>
                                      </p:to>
                                    </p:set>
                                    <p:anim calcmode="lin" valueType="num">
                                      <p:cBhvr>
                                        <p:cTn id="14" dur="1000" fill="hold"/>
                                        <p:tgtEl>
                                          <p:spTgt spid="4097"/>
                                        </p:tgtEl>
                                        <p:attrNameLst>
                                          <p:attrName>ppt_w</p:attrName>
                                        </p:attrNameLst>
                                      </p:cBhvr>
                                      <p:tavLst>
                                        <p:tav tm="0">
                                          <p:val>
                                            <p:fltVal val="0"/>
                                          </p:val>
                                        </p:tav>
                                        <p:tav tm="100000">
                                          <p:val>
                                            <p:strVal val="#ppt_w"/>
                                          </p:val>
                                        </p:tav>
                                      </p:tavLst>
                                    </p:anim>
                                    <p:anim calcmode="lin" valueType="num">
                                      <p:cBhvr>
                                        <p:cTn id="15" dur="1000" fill="hold"/>
                                        <p:tgtEl>
                                          <p:spTgt spid="4097"/>
                                        </p:tgtEl>
                                        <p:attrNameLst>
                                          <p:attrName>ppt_h</p:attrName>
                                        </p:attrNameLst>
                                      </p:cBhvr>
                                      <p:tavLst>
                                        <p:tav tm="0">
                                          <p:val>
                                            <p:fltVal val="0"/>
                                          </p:val>
                                        </p:tav>
                                        <p:tav tm="100000">
                                          <p:val>
                                            <p:strVal val="#ppt_h"/>
                                          </p:val>
                                        </p:tav>
                                      </p:tavLst>
                                    </p:anim>
                                    <p:anim calcmode="lin" valueType="num">
                                      <p:cBhvr>
                                        <p:cTn id="16" dur="1000" fill="hold"/>
                                        <p:tgtEl>
                                          <p:spTgt spid="4097"/>
                                        </p:tgtEl>
                                        <p:attrNameLst>
                                          <p:attrName>style.rotation</p:attrName>
                                        </p:attrNameLst>
                                      </p:cBhvr>
                                      <p:tavLst>
                                        <p:tav tm="0">
                                          <p:val>
                                            <p:fltVal val="90"/>
                                          </p:val>
                                        </p:tav>
                                        <p:tav tm="100000">
                                          <p:val>
                                            <p:fltVal val="0"/>
                                          </p:val>
                                        </p:tav>
                                      </p:tavLst>
                                    </p:anim>
                                    <p:animEffect transition="in" filter="fade">
                                      <p:cBhvr>
                                        <p:cTn id="17" dur="1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 a2i</a:t>
            </a:r>
            <a:endParaRPr lang="en-US" sz="2400" b="1" dirty="0">
              <a:solidFill>
                <a:srgbClr val="003399"/>
              </a:solidFill>
              <a:latin typeface="Book Antiqua" pitchFamily="18" charset="0"/>
              <a:cs typeface="Nikosh" pitchFamily="2" charset="0"/>
            </a:endParaRP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66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133600" y="2514600"/>
            <a:ext cx="4572000" cy="1524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style.rotation</p:attrName>
                                        </p:attrNameLst>
                                      </p:cBhvr>
                                      <p:tavLst>
                                        <p:tav tm="0">
                                          <p:val>
                                            <p:fltVal val="90"/>
                                          </p:val>
                                        </p:tav>
                                        <p:tav tm="100000">
                                          <p:val>
                                            <p:fltVal val="0"/>
                                          </p:val>
                                        </p:tav>
                                      </p:tavLst>
                                    </p:anim>
                                    <p:animEffect transition="in" filter="fade">
                                      <p:cBhvr>
                                        <p:cTn id="10"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urved Up Ribbon 1"/>
          <p:cNvSpPr/>
          <p:nvPr/>
        </p:nvSpPr>
        <p:spPr>
          <a:xfrm>
            <a:off x="1676400" y="457200"/>
            <a:ext cx="5867400" cy="1066800"/>
          </a:xfrm>
          <a:prstGeom prst="ellipseRibbon2">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Elephant" pitchFamily="18" charset="0"/>
                <a:cs typeface="Times New Roman" pitchFamily="18" charset="0"/>
              </a:rPr>
              <a:t>IDENTITY</a:t>
            </a:r>
            <a:endParaRPr lang="en-US" sz="3200" dirty="0">
              <a:solidFill>
                <a:srgbClr val="0070C0"/>
              </a:solidFill>
              <a:latin typeface="Elephant" pitchFamily="18" charset="0"/>
              <a:cs typeface="Times New Roman" pitchFamily="18" charset="0"/>
            </a:endParaRPr>
          </a:p>
        </p:txBody>
      </p:sp>
      <p:sp>
        <p:nvSpPr>
          <p:cNvPr id="6" name="TextBox 5"/>
          <p:cNvSpPr txBox="1"/>
          <p:nvPr/>
        </p:nvSpPr>
        <p:spPr>
          <a:xfrm>
            <a:off x="1524000" y="1981200"/>
            <a:ext cx="6324600" cy="1692771"/>
          </a:xfrm>
          <a:prstGeom prst="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SK. Md. </a:t>
            </a:r>
            <a:r>
              <a:rPr lang="en-US" sz="3200" b="1" dirty="0" err="1" smtClean="0">
                <a:latin typeface="Times New Roman" pitchFamily="18" charset="0"/>
                <a:cs typeface="Times New Roman" pitchFamily="18" charset="0"/>
              </a:rPr>
              <a:t>Harunar</a:t>
            </a:r>
            <a:r>
              <a:rPr lang="en-US" sz="3200" b="1" dirty="0" smtClean="0">
                <a:latin typeface="Times New Roman" pitchFamily="18" charset="0"/>
                <a:cs typeface="Times New Roman" pitchFamily="18" charset="0"/>
              </a:rPr>
              <a:t> Rashid</a:t>
            </a: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                 Senior Assist: Teacher</a:t>
            </a:r>
          </a:p>
          <a:p>
            <a:pPr algn="ct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Sonatola</a:t>
            </a:r>
            <a:r>
              <a:rPr lang="en-US" sz="2400" b="1" dirty="0" smtClean="0">
                <a:latin typeface="Times New Roman" pitchFamily="18" charset="0"/>
                <a:cs typeface="Times New Roman" pitchFamily="18" charset="0"/>
              </a:rPr>
              <a:t> Model High School,    </a:t>
            </a:r>
          </a:p>
          <a:p>
            <a:pPr algn="ct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Sonatola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Bogra</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 name="TextBox 6"/>
          <p:cNvSpPr txBox="1"/>
          <p:nvPr/>
        </p:nvSpPr>
        <p:spPr>
          <a:xfrm>
            <a:off x="1752600" y="3886200"/>
            <a:ext cx="5791200" cy="1692771"/>
          </a:xfrm>
          <a:prstGeom prst="rect">
            <a:avLst/>
          </a:prstGeom>
          <a:solidFill>
            <a:schemeClr val="accent6">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2400" b="1" dirty="0" smtClean="0">
                <a:latin typeface="Times New Roman" pitchFamily="18" charset="0"/>
                <a:cs typeface="Times New Roman" pitchFamily="18" charset="0"/>
              </a:rPr>
              <a:t>Lesson</a:t>
            </a:r>
          </a:p>
          <a:p>
            <a:pPr algn="ctr"/>
            <a:r>
              <a:rPr lang="en-US" sz="3200" b="1" dirty="0" smtClean="0">
                <a:latin typeface="Times New Roman" pitchFamily="18" charset="0"/>
                <a:cs typeface="Times New Roman" pitchFamily="18" charset="0"/>
              </a:rPr>
              <a:t>            ENGLISH FOR TODAY</a:t>
            </a:r>
          </a:p>
          <a:p>
            <a:pPr algn="ctr"/>
            <a:r>
              <a:rPr lang="en-US" sz="2400" b="1" dirty="0" smtClean="0">
                <a:latin typeface="Times New Roman" pitchFamily="18" charset="0"/>
                <a:cs typeface="Times New Roman" pitchFamily="18" charset="0"/>
              </a:rPr>
              <a:t>           CLASS : SIX</a:t>
            </a:r>
          </a:p>
          <a:p>
            <a:pPr algn="ctr"/>
            <a:r>
              <a:rPr lang="en-US" sz="2400" b="1" dirty="0" smtClean="0">
                <a:latin typeface="Times New Roman" pitchFamily="18" charset="0"/>
                <a:cs typeface="Times New Roman" pitchFamily="18" charset="0"/>
              </a:rPr>
              <a:t>       UNI – 16    </a:t>
            </a:r>
          </a:p>
        </p:txBody>
      </p:sp>
      <p:pic>
        <p:nvPicPr>
          <p:cNvPr id="5" name="Picture 4" descr="viii.jpg"/>
          <p:cNvPicPr>
            <a:picLocks noChangeAspect="1"/>
          </p:cNvPicPr>
          <p:nvPr/>
        </p:nvPicPr>
        <p:blipFill>
          <a:blip r:embed="rId3"/>
          <a:stretch>
            <a:fillRect/>
          </a:stretch>
        </p:blipFill>
        <p:spPr>
          <a:xfrm>
            <a:off x="2057400" y="4038600"/>
            <a:ext cx="858253" cy="1371600"/>
          </a:xfrm>
          <a:prstGeom prst="rect">
            <a:avLst/>
          </a:prstGeom>
        </p:spPr>
      </p:pic>
      <p:pic>
        <p:nvPicPr>
          <p:cNvPr id="8" name="Picture 7" descr="Myself.jpg"/>
          <p:cNvPicPr>
            <a:picLocks noChangeAspect="1"/>
          </p:cNvPicPr>
          <p:nvPr/>
        </p:nvPicPr>
        <p:blipFill>
          <a:blip r:embed="rId4"/>
          <a:stretch>
            <a:fillRect/>
          </a:stretch>
        </p:blipFill>
        <p:spPr>
          <a:xfrm>
            <a:off x="2057400" y="2209800"/>
            <a:ext cx="734291" cy="1295400"/>
          </a:xfrm>
          <a:prstGeom prst="rect">
            <a:avLst/>
          </a:prstGeom>
          <a:ln w="28575">
            <a:solidFill>
              <a:schemeClr val="tx1"/>
            </a:solidFill>
          </a:ln>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4)">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4)">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2362200"/>
            <a:ext cx="51816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t>Let’s  watch  a video clip</a:t>
            </a:r>
            <a:endParaRPr lang="en-US" sz="2800" b="1" dirty="0"/>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612300435"/>
              </p:ext>
            </p:extLst>
          </p:nvPr>
        </p:nvGraphicFramePr>
        <p:xfrm>
          <a:off x="3886200" y="3276600"/>
          <a:ext cx="1676400" cy="1600200"/>
        </p:xfrm>
        <a:graphic>
          <a:graphicData uri="http://schemas.openxmlformats.org/presentationml/2006/ole">
            <mc:AlternateContent xmlns:mc="http://schemas.openxmlformats.org/markup-compatibility/2006">
              <mc:Choice xmlns:v="urn:schemas-microsoft-com:vml" Requires="v">
                <p:oleObj spid="_x0000_s29712"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srcRect/>
                      <a:stretch>
                        <a:fillRect/>
                      </a:stretch>
                    </p:blipFill>
                    <p:spPr bwMode="auto">
                      <a:xfrm>
                        <a:off x="3886200" y="3276600"/>
                        <a:ext cx="16764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ight Arrow 6"/>
          <p:cNvSpPr/>
          <p:nvPr/>
        </p:nvSpPr>
        <p:spPr>
          <a:xfrm>
            <a:off x="2133600" y="3276600"/>
            <a:ext cx="2133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47800" y="4572000"/>
            <a:ext cx="640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What do we say to hear something good.</a:t>
            </a:r>
            <a:endParaRPr lang="en-US" sz="2800" dirty="0"/>
          </a:p>
        </p:txBody>
      </p:sp>
      <p:sp>
        <p:nvSpPr>
          <p:cNvPr id="9" name="Rounded Rectangle 8"/>
          <p:cNvSpPr/>
          <p:nvPr/>
        </p:nvSpPr>
        <p:spPr>
          <a:xfrm>
            <a:off x="2324100" y="4425487"/>
            <a:ext cx="4800600" cy="990600"/>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4000" b="1" dirty="0" smtClean="0">
                <a:ln w="28575"/>
                <a:solidFill>
                  <a:schemeClr val="accent4"/>
                </a:solidFill>
              </a:rPr>
              <a:t>Congratulation</a:t>
            </a:r>
            <a:endParaRPr lang="en-US" sz="4000" b="1" dirty="0">
              <a:ln w="28575"/>
              <a:solidFill>
                <a:schemeClr val="accent4"/>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001000" cy="1077218"/>
          </a:xfrm>
          <a:prstGeom prst="rect">
            <a:avLst/>
          </a:prstGeom>
          <a:noFill/>
        </p:spPr>
        <p:txBody>
          <a:bodyPr wrap="square" rtlCol="0">
            <a:spAutoFit/>
          </a:bodyPr>
          <a:lstStyle/>
          <a:p>
            <a:pPr algn="ctr"/>
            <a:r>
              <a:rPr lang="en-US" sz="3200" b="1" dirty="0" smtClean="0"/>
              <a:t>Look at the picture and talk with your partner what do we say to hear good news.</a:t>
            </a:r>
            <a:endParaRPr lang="en-US" sz="3200" b="1" dirty="0"/>
          </a:p>
        </p:txBody>
      </p:sp>
      <p:pic>
        <p:nvPicPr>
          <p:cNvPr id="3" name="Picture 2" descr="victory3.jpg"/>
          <p:cNvPicPr>
            <a:picLocks noChangeAspect="1"/>
          </p:cNvPicPr>
          <p:nvPr/>
        </p:nvPicPr>
        <p:blipFill>
          <a:blip r:embed="rId3"/>
          <a:stretch>
            <a:fillRect/>
          </a:stretch>
        </p:blipFill>
        <p:spPr>
          <a:xfrm>
            <a:off x="2000250" y="1819275"/>
            <a:ext cx="5143500" cy="3219450"/>
          </a:xfrm>
          <a:prstGeom prst="rect">
            <a:avLst/>
          </a:prstGeom>
        </p:spPr>
      </p:pic>
      <p:sp>
        <p:nvSpPr>
          <p:cNvPr id="4" name="TextBox 3"/>
          <p:cNvSpPr txBox="1"/>
          <p:nvPr/>
        </p:nvSpPr>
        <p:spPr>
          <a:xfrm>
            <a:off x="990600" y="5029200"/>
            <a:ext cx="7010400" cy="584775"/>
          </a:xfrm>
          <a:prstGeom prst="rect">
            <a:avLst/>
          </a:prstGeom>
          <a:noFill/>
        </p:spPr>
        <p:txBody>
          <a:bodyPr wrap="square" rtlCol="0">
            <a:spAutoFit/>
          </a:bodyPr>
          <a:lstStyle/>
          <a:p>
            <a:pPr algn="ctr"/>
            <a:r>
              <a:rPr lang="en-US" sz="3200" b="1" dirty="0" smtClean="0">
                <a:solidFill>
                  <a:srgbClr val="0070C0"/>
                </a:solidFill>
              </a:rPr>
              <a:t>Hurrah ! We have got GPA 5.00</a:t>
            </a:r>
            <a:endParaRPr lang="en-US" sz="3200" b="1" dirty="0">
              <a:solidFill>
                <a:srgbClr val="0070C0"/>
              </a:solidFill>
            </a:endParaRPr>
          </a:p>
        </p:txBody>
      </p:sp>
      <p:sp>
        <p:nvSpPr>
          <p:cNvPr id="5" name="TextBox 4"/>
          <p:cNvSpPr txBox="1"/>
          <p:nvPr/>
        </p:nvSpPr>
        <p:spPr>
          <a:xfrm>
            <a:off x="685800" y="5562600"/>
            <a:ext cx="8001000" cy="584775"/>
          </a:xfrm>
          <a:prstGeom prst="rect">
            <a:avLst/>
          </a:prstGeom>
          <a:noFill/>
        </p:spPr>
        <p:txBody>
          <a:bodyPr wrap="square" rtlCol="0">
            <a:spAutoFit/>
          </a:bodyPr>
          <a:lstStyle/>
          <a:p>
            <a:r>
              <a:rPr lang="en-US" sz="3200" b="1" dirty="0" smtClean="0"/>
              <a:t>Congratulations to you !  You have well done !</a:t>
            </a:r>
            <a:endParaRPr lang="en-US" sz="32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001000" cy="1077218"/>
          </a:xfrm>
          <a:prstGeom prst="rect">
            <a:avLst/>
          </a:prstGeom>
          <a:noFill/>
        </p:spPr>
        <p:txBody>
          <a:bodyPr wrap="square" rtlCol="0">
            <a:spAutoFit/>
          </a:bodyPr>
          <a:lstStyle/>
          <a:p>
            <a:pPr algn="ctr"/>
            <a:r>
              <a:rPr lang="en-US" sz="3200" b="1" dirty="0" smtClean="0"/>
              <a:t>Look at the picture and talk with your partner what do we say to hear sad / bad news.</a:t>
            </a:r>
            <a:endParaRPr lang="en-US" sz="3200" b="1" dirty="0"/>
          </a:p>
        </p:txBody>
      </p:sp>
      <p:sp>
        <p:nvSpPr>
          <p:cNvPr id="4" name="TextBox 3"/>
          <p:cNvSpPr txBox="1"/>
          <p:nvPr/>
        </p:nvSpPr>
        <p:spPr>
          <a:xfrm>
            <a:off x="1066800" y="5105400"/>
            <a:ext cx="7010400" cy="584775"/>
          </a:xfrm>
          <a:prstGeom prst="rect">
            <a:avLst/>
          </a:prstGeom>
          <a:noFill/>
        </p:spPr>
        <p:txBody>
          <a:bodyPr wrap="square" rtlCol="0">
            <a:spAutoFit/>
          </a:bodyPr>
          <a:lstStyle/>
          <a:p>
            <a:pPr algn="ctr"/>
            <a:r>
              <a:rPr lang="en-US" sz="3200" b="1" dirty="0" smtClean="0">
                <a:solidFill>
                  <a:srgbClr val="0070C0"/>
                </a:solidFill>
              </a:rPr>
              <a:t>Alas !  </a:t>
            </a:r>
            <a:r>
              <a:rPr lang="en-US" sz="3200" b="1" dirty="0" err="1" smtClean="0">
                <a:solidFill>
                  <a:srgbClr val="0070C0"/>
                </a:solidFill>
              </a:rPr>
              <a:t>Zihad</a:t>
            </a:r>
            <a:r>
              <a:rPr lang="en-US" sz="3200" b="1" dirty="0" smtClean="0">
                <a:solidFill>
                  <a:srgbClr val="0070C0"/>
                </a:solidFill>
              </a:rPr>
              <a:t> has died.</a:t>
            </a:r>
            <a:endParaRPr lang="en-US" sz="3200" b="1" dirty="0">
              <a:solidFill>
                <a:srgbClr val="0070C0"/>
              </a:solidFill>
            </a:endParaRPr>
          </a:p>
        </p:txBody>
      </p:sp>
      <p:sp>
        <p:nvSpPr>
          <p:cNvPr id="5" name="TextBox 4"/>
          <p:cNvSpPr txBox="1"/>
          <p:nvPr/>
        </p:nvSpPr>
        <p:spPr>
          <a:xfrm>
            <a:off x="685800" y="5638800"/>
            <a:ext cx="8001000" cy="584775"/>
          </a:xfrm>
          <a:prstGeom prst="rect">
            <a:avLst/>
          </a:prstGeom>
          <a:noFill/>
        </p:spPr>
        <p:txBody>
          <a:bodyPr wrap="square" rtlCol="0">
            <a:spAutoFit/>
          </a:bodyPr>
          <a:lstStyle/>
          <a:p>
            <a:r>
              <a:rPr lang="en-US" sz="3200" b="1" dirty="0" smtClean="0"/>
              <a:t>That’s hard luck !  We are sorry to hear that.</a:t>
            </a:r>
            <a:endParaRPr lang="en-US" sz="3200" b="1" dirty="0"/>
          </a:p>
        </p:txBody>
      </p:sp>
      <p:pic>
        <p:nvPicPr>
          <p:cNvPr id="6" name="Picture 5" descr="zihad2.jpg"/>
          <p:cNvPicPr>
            <a:picLocks noChangeAspect="1"/>
          </p:cNvPicPr>
          <p:nvPr/>
        </p:nvPicPr>
        <p:blipFill>
          <a:blip r:embed="rId3"/>
          <a:stretch>
            <a:fillRect/>
          </a:stretch>
        </p:blipFill>
        <p:spPr>
          <a:xfrm>
            <a:off x="3200400" y="1752600"/>
            <a:ext cx="2805113"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143000"/>
            <a:ext cx="6781800" cy="1138773"/>
          </a:xfrm>
          <a:prstGeom prst="rect">
            <a:avLst/>
          </a:prstGeom>
          <a:noFill/>
          <a:ln>
            <a:noFill/>
          </a:ln>
          <a:effectLst/>
        </p:spPr>
        <p:txBody>
          <a:bodyPr wrap="square" rtlCol="0">
            <a:spAutoFit/>
          </a:bodyPr>
          <a:lstStyle/>
          <a:p>
            <a:pPr algn="ctr"/>
            <a:r>
              <a:rPr lang="en-US" sz="4000" b="1" dirty="0" smtClean="0"/>
              <a:t>Lesson declaration</a:t>
            </a:r>
          </a:p>
          <a:p>
            <a:pPr algn="ctr"/>
            <a:r>
              <a:rPr lang="en-US" sz="2800" b="1" dirty="0" smtClean="0">
                <a:solidFill>
                  <a:srgbClr val="00B0F0"/>
                </a:solidFill>
              </a:rPr>
              <a:t>So, Today we`ll discuss about -</a:t>
            </a:r>
          </a:p>
        </p:txBody>
      </p:sp>
      <p:sp>
        <p:nvSpPr>
          <p:cNvPr id="4" name="Round Diagonal Corner Rectangle 3"/>
          <p:cNvSpPr/>
          <p:nvPr/>
        </p:nvSpPr>
        <p:spPr>
          <a:xfrm>
            <a:off x="609600" y="2438400"/>
            <a:ext cx="7924800" cy="2171700"/>
          </a:xfrm>
          <a:prstGeom prst="round2Diag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Congratulations ! Well done !</a:t>
            </a:r>
            <a:endParaRPr lang="en-US" sz="4800" dirty="0" smtClean="0">
              <a:solidFill>
                <a:srgbClr val="7030A0"/>
              </a:solidFill>
            </a:endParaRPr>
          </a:p>
          <a:p>
            <a:pPr algn="ctr"/>
            <a:r>
              <a:rPr lang="en-US" sz="4000" b="1" dirty="0" smtClean="0">
                <a:solidFill>
                  <a:srgbClr val="00B0F0"/>
                </a:solidFill>
              </a:rPr>
              <a:t>Lesson : 2</a:t>
            </a: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028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itchFamily="18" charset="0"/>
                <a:cs typeface="Times New Roman" pitchFamily="18" charset="0"/>
              </a:rPr>
              <a:t>Learning  outcomes</a:t>
            </a:r>
            <a:endParaRPr lang="en-US" sz="3600" b="1" dirty="0">
              <a:solidFill>
                <a:srgbClr val="002060"/>
              </a:solidFill>
              <a:latin typeface="Times New Roman" pitchFamily="18" charset="0"/>
              <a:cs typeface="Times New Roman" pitchFamily="18" charset="0"/>
            </a:endParaRPr>
          </a:p>
        </p:txBody>
      </p:sp>
      <p:sp>
        <p:nvSpPr>
          <p:cNvPr id="3" name="Rounded Rectangle 2"/>
          <p:cNvSpPr/>
          <p:nvPr/>
        </p:nvSpPr>
        <p:spPr>
          <a:xfrm>
            <a:off x="952500" y="2133600"/>
            <a:ext cx="7391400" cy="3733800"/>
          </a:xfrm>
          <a:prstGeom prst="round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2060"/>
                </a:solidFill>
                <a:latin typeface="Times New Roman" pitchFamily="18" charset="0"/>
                <a:cs typeface="Times New Roman" pitchFamily="18" charset="0"/>
              </a:rPr>
              <a:t>After completing this lesson students will be able to-</a:t>
            </a:r>
          </a:p>
          <a:p>
            <a:endParaRPr lang="en-US" sz="2400" b="1" dirty="0" smtClean="0">
              <a:solidFill>
                <a:srgbClr val="002060"/>
              </a:solidFill>
              <a:latin typeface="Times New Roman" pitchFamily="18" charset="0"/>
              <a:cs typeface="Times New Roman" pitchFamily="18" charset="0"/>
            </a:endParaRPr>
          </a:p>
          <a:p>
            <a:pPr>
              <a:buFont typeface="Wingdings" pitchFamily="2" charset="2"/>
              <a:buChar char="Ø"/>
            </a:pPr>
            <a:r>
              <a:rPr lang="en-US" sz="2400" b="1" dirty="0" smtClean="0">
                <a:solidFill>
                  <a:srgbClr val="002060"/>
                </a:solidFill>
                <a:latin typeface="Times New Roman" pitchFamily="18" charset="0"/>
                <a:cs typeface="Times New Roman" pitchFamily="18" charset="0"/>
              </a:rPr>
              <a:t> read and understand written instructions</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ask and answer questions</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Participate in short dialogues and conversations on familiar topics.</a:t>
            </a:r>
            <a:endParaRPr lang="en-US" sz="2400" b="1" dirty="0">
              <a:solidFill>
                <a:srgbClr val="002060"/>
              </a:solidFill>
              <a:latin typeface="Times New Roman" pitchFamily="18" charset="0"/>
              <a:cs typeface="Times New Roman" pitchFamily="18" charset="0"/>
            </a:endParaRPr>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685800"/>
            <a:ext cx="48006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smtClean="0"/>
              <a:t>Follow the conversations</a:t>
            </a:r>
            <a:endParaRPr lang="en-US" sz="3200" b="1" dirty="0"/>
          </a:p>
        </p:txBody>
      </p:sp>
      <p:pic>
        <p:nvPicPr>
          <p:cNvPr id="4" name="Picture 3" descr="IMG_0065.JPG"/>
          <p:cNvPicPr>
            <a:picLocks noChangeAspect="1"/>
          </p:cNvPicPr>
          <p:nvPr/>
        </p:nvPicPr>
        <p:blipFill>
          <a:blip r:embed="rId3" cstate="print"/>
          <a:stretch>
            <a:fillRect/>
          </a:stretch>
        </p:blipFill>
        <p:spPr>
          <a:xfrm>
            <a:off x="2667000" y="1447800"/>
            <a:ext cx="3200400" cy="2305050"/>
          </a:xfrm>
          <a:prstGeom prst="rect">
            <a:avLst/>
          </a:prstGeom>
        </p:spPr>
      </p:pic>
      <p:sp>
        <p:nvSpPr>
          <p:cNvPr id="5" name="Rounded Rectangular Callout 4"/>
          <p:cNvSpPr/>
          <p:nvPr/>
        </p:nvSpPr>
        <p:spPr>
          <a:xfrm>
            <a:off x="4343400" y="4495800"/>
            <a:ext cx="4267200" cy="990600"/>
          </a:xfrm>
          <a:prstGeom prst="wedgeRoundRectCallout">
            <a:avLst>
              <a:gd name="adj1" fmla="val -62165"/>
              <a:gd name="adj2" fmla="val -19260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Hello, </a:t>
            </a:r>
            <a:r>
              <a:rPr lang="en-US" sz="2400" b="1" dirty="0" err="1" smtClean="0">
                <a:solidFill>
                  <a:srgbClr val="002060"/>
                </a:solidFill>
              </a:rPr>
              <a:t>Nahid</a:t>
            </a:r>
            <a:r>
              <a:rPr lang="en-US" sz="2400" b="1" dirty="0" smtClean="0">
                <a:solidFill>
                  <a:srgbClr val="002060"/>
                </a:solidFill>
              </a:rPr>
              <a:t> ! You look very happy today !</a:t>
            </a:r>
            <a:endParaRPr lang="en-US" sz="2400" b="1" dirty="0">
              <a:solidFill>
                <a:srgbClr val="002060"/>
              </a:solidFill>
            </a:endParaRPr>
          </a:p>
        </p:txBody>
      </p:sp>
      <p:sp>
        <p:nvSpPr>
          <p:cNvPr id="6" name="Rounded Rectangular Callout 5"/>
          <p:cNvSpPr/>
          <p:nvPr/>
        </p:nvSpPr>
        <p:spPr>
          <a:xfrm>
            <a:off x="228600" y="4800600"/>
            <a:ext cx="4191000" cy="914400"/>
          </a:xfrm>
          <a:prstGeom prst="wedgeRoundRectCallout">
            <a:avLst>
              <a:gd name="adj1" fmla="val 56919"/>
              <a:gd name="adj2" fmla="val -21750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I am happy, I just heard that I have got Golden A+.</a:t>
            </a:r>
            <a:endParaRPr lang="en-US" sz="2400" b="1" dirty="0">
              <a:solidFill>
                <a:srgbClr val="002060"/>
              </a:solidFill>
            </a:endParaRPr>
          </a:p>
        </p:txBody>
      </p:sp>
      <p:sp>
        <p:nvSpPr>
          <p:cNvPr id="7" name="Rounded Rectangular Callout 6"/>
          <p:cNvSpPr/>
          <p:nvPr/>
        </p:nvSpPr>
        <p:spPr>
          <a:xfrm>
            <a:off x="4343400" y="4495800"/>
            <a:ext cx="4267200" cy="990600"/>
          </a:xfrm>
          <a:prstGeom prst="wedgeRoundRectCallout">
            <a:avLst>
              <a:gd name="adj1" fmla="val -62889"/>
              <a:gd name="adj2" fmla="val -19596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Oh, thanks ! Congratulations !</a:t>
            </a:r>
            <a:endParaRPr lang="en-US" sz="2400" b="1" dirty="0">
              <a:solidFill>
                <a:srgbClr val="002060"/>
              </a:solidFill>
            </a:endParaRPr>
          </a:p>
        </p:txBody>
      </p:sp>
      <p:sp>
        <p:nvSpPr>
          <p:cNvPr id="8" name="Rounded Rectangular Callout 7"/>
          <p:cNvSpPr/>
          <p:nvPr/>
        </p:nvSpPr>
        <p:spPr>
          <a:xfrm>
            <a:off x="228600" y="4800600"/>
            <a:ext cx="4191000" cy="914400"/>
          </a:xfrm>
          <a:prstGeom prst="wedgeRoundRectCallout">
            <a:avLst>
              <a:gd name="adj1" fmla="val 57551"/>
              <a:gd name="adj2" fmla="val -21204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Thanks, </a:t>
            </a:r>
            <a:r>
              <a:rPr lang="en-US" sz="2400" b="1" dirty="0" err="1" smtClean="0">
                <a:solidFill>
                  <a:srgbClr val="002060"/>
                </a:solidFill>
              </a:rPr>
              <a:t>Hridoy</a:t>
            </a:r>
            <a:r>
              <a:rPr lang="en-US" sz="2400" b="1" dirty="0" smtClean="0">
                <a:solidFill>
                  <a:srgbClr val="002060"/>
                </a:solidFill>
              </a:rPr>
              <a:t>. I can’t tell you how happy I am !</a:t>
            </a:r>
            <a:endParaRPr lang="en-US" sz="2400" b="1" dirty="0">
              <a:solidFill>
                <a:srgbClr val="002060"/>
              </a:solidFill>
            </a:endParaRPr>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Effect transition="out" filter="slide(fromBottom)">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1" nodeType="clickEffect">
                                  <p:stCondLst>
                                    <p:cond delay="0"/>
                                  </p:stCondLst>
                                  <p:childTnLst>
                                    <p:animEffect transition="out" filter="slide(fromBottom)">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xit" presetSubtype="4" fill="hold" grpId="1" nodeType="clickEffect">
                                  <p:stCondLst>
                                    <p:cond delay="0"/>
                                  </p:stCondLst>
                                  <p:childTnLst>
                                    <p:animEffect transition="out" filter="slide(fromBottom)">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xit" presetSubtype="4" fill="hold" grpId="1" nodeType="clickEffect">
                                  <p:stCondLst>
                                    <p:cond delay="0"/>
                                  </p:stCondLst>
                                  <p:childTnLst>
                                    <p:animEffect transition="out" filter="slide(fromBottom)">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6" grpId="0" animBg="1"/>
      <p:bldP spid="6" grpId="1" animBg="1"/>
      <p:bldP spid="7" grpId="0" animBg="1"/>
      <p:bldP spid="7" grpId="1" animBg="1"/>
      <p:bldP spid="8" grpId="0" animBg="1"/>
      <p:bldP spid="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TotalTime>
  <Words>1071</Words>
  <Application>Microsoft Office PowerPoint</Application>
  <PresentationFormat>On-screen Show (4:3)</PresentationFormat>
  <Paragraphs>130</Paragraphs>
  <Slides>21</Slides>
  <Notes>14</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Book Antiqua</vt:lpstr>
      <vt:lpstr>Calibri</vt:lpstr>
      <vt:lpstr>Elephant</vt:lpstr>
      <vt:lpstr>Impact</vt:lpstr>
      <vt:lpstr>MonooMJ</vt:lpstr>
      <vt:lpstr>Nikosh</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MR.HARUN</cp:lastModifiedBy>
  <cp:revision>82</cp:revision>
  <dcterms:created xsi:type="dcterms:W3CDTF">2006-08-16T00:00:00Z</dcterms:created>
  <dcterms:modified xsi:type="dcterms:W3CDTF">2015-06-25T07:27:03Z</dcterms:modified>
</cp:coreProperties>
</file>